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60" r:id="rId2"/>
    <p:sldId id="261" r:id="rId3"/>
    <p:sldId id="276" r:id="rId4"/>
    <p:sldId id="277" r:id="rId5"/>
    <p:sldId id="263" r:id="rId6"/>
    <p:sldId id="264" r:id="rId7"/>
    <p:sldId id="265" r:id="rId8"/>
    <p:sldId id="278" r:id="rId9"/>
    <p:sldId id="268" r:id="rId10"/>
    <p:sldId id="279" r:id="rId11"/>
    <p:sldId id="28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58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10936-63BF-4272-8D17-4040F8E59030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EC7FD-F00B-490C-827D-4010A83CB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9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3DC48C-6F85-47CA-9C4A-ED870D9E7603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семье без насилия!»</a:t>
            </a:r>
            <a:endParaRPr lang="ru-RU" sz="42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42869452"/>
      </p:ext>
    </p:extLst>
  </p:cSld>
  <p:clrMapOvr>
    <a:masterClrMapping/>
  </p:clrMapOvr>
  <p:transition spd="slow" advTm="966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Согласно Всеобщей Декларации прав </a:t>
            </a:r>
            <a:r>
              <a:rPr lang="ru-RU" dirty="0" smtClean="0">
                <a:solidFill>
                  <a:srgbClr val="002060"/>
                </a:solidFill>
              </a:rPr>
              <a:t>человека,</a:t>
            </a:r>
            <a:r>
              <a:rPr lang="ru-RU" dirty="0">
                <a:solidFill>
                  <a:srgbClr val="002060"/>
                </a:solidFill>
              </a:rPr>
              <a:t> которая была принята в 1948 году все люди имеют право на жизнь БЕЗ </a:t>
            </a:r>
            <a:r>
              <a:rPr lang="ru-RU" dirty="0" smtClean="0">
                <a:solidFill>
                  <a:srgbClr val="002060"/>
                </a:solidFill>
              </a:rPr>
              <a:t>НАСИЛИЯ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 частности </a:t>
            </a:r>
            <a:r>
              <a:rPr lang="ru-RU" dirty="0">
                <a:solidFill>
                  <a:srgbClr val="002060"/>
                </a:solidFill>
              </a:rPr>
              <a:t>Декларация гласит: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“Статья </a:t>
            </a:r>
            <a:r>
              <a:rPr lang="ru-RU" dirty="0">
                <a:solidFill>
                  <a:srgbClr val="002060"/>
                </a:solidFill>
              </a:rPr>
              <a:t>1. Все люди рождаются свободными </a:t>
            </a:r>
            <a:r>
              <a:rPr lang="ru-RU" dirty="0" smtClean="0">
                <a:solidFill>
                  <a:srgbClr val="002060"/>
                </a:solidFill>
              </a:rPr>
              <a:t>и равными в своем достоинстве и правах</a:t>
            </a:r>
            <a:r>
              <a:rPr lang="ru-RU" dirty="0">
                <a:solidFill>
                  <a:srgbClr val="002060"/>
                </a:solidFill>
              </a:rPr>
              <a:t>”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“</a:t>
            </a:r>
            <a:r>
              <a:rPr lang="ru-RU" dirty="0">
                <a:solidFill>
                  <a:srgbClr val="002060"/>
                </a:solidFill>
              </a:rPr>
              <a:t>Статья 5. Никто не должен подвергаться </a:t>
            </a:r>
            <a:r>
              <a:rPr lang="ru-RU" dirty="0" smtClean="0">
                <a:solidFill>
                  <a:srgbClr val="002060"/>
                </a:solidFill>
              </a:rPr>
              <a:t>пыткам или жестоким, бесчеловечным и унижающим достоинство обращению  и наказанию.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528392" cy="23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8207"/>
      </p:ext>
    </p:extLst>
  </p:cSld>
  <p:clrMapOvr>
    <a:masterClrMapping/>
  </p:clrMapOvr>
  <p:transition spd="slow" advTm="11705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</a:rPr>
              <a:t>Если вы стали жертвой домашнего насилия или свидетелем насилия, не ждите трагедии!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</a:rPr>
              <a:t>Действуйте прямо сейчас!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</a:rPr>
              <a:t>Вы можете обратиться за </a:t>
            </a:r>
            <a:r>
              <a:rPr lang="ru-RU" sz="1400" b="1" dirty="0" smtClean="0">
                <a:solidFill>
                  <a:schemeClr val="tx1"/>
                </a:solidFill>
              </a:rPr>
              <a:t>помощью</a:t>
            </a:r>
            <a:r>
              <a:rPr lang="ru-RU" sz="1400" b="1" dirty="0" smtClean="0"/>
              <a:t>: </a:t>
            </a:r>
            <a:endParaRPr lang="ru-RU" sz="1400" b="1" dirty="0"/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Государственное </a:t>
            </a:r>
            <a:r>
              <a:rPr lang="ru-RU" sz="1400" dirty="0">
                <a:solidFill>
                  <a:srgbClr val="002060"/>
                </a:solidFill>
              </a:rPr>
              <a:t>учреждение «Территориальный центр социального обслуживания </a:t>
            </a:r>
            <a:r>
              <a:rPr lang="ru-RU" sz="1400" dirty="0" smtClean="0">
                <a:solidFill>
                  <a:srgbClr val="002060"/>
                </a:solidFill>
              </a:rPr>
              <a:t>населения Пуховичского </a:t>
            </a:r>
            <a:r>
              <a:rPr lang="ru-RU" sz="1400" dirty="0">
                <a:solidFill>
                  <a:srgbClr val="002060"/>
                </a:solidFill>
              </a:rPr>
              <a:t>района</a:t>
            </a:r>
            <a:r>
              <a:rPr lang="ru-RU" sz="1400" dirty="0" smtClean="0">
                <a:solidFill>
                  <a:srgbClr val="002060"/>
                </a:solidFill>
              </a:rPr>
              <a:t>», </a:t>
            </a:r>
            <a:r>
              <a:rPr lang="ru-RU" sz="1400" dirty="0" smtClean="0">
                <a:solidFill>
                  <a:srgbClr val="002060"/>
                </a:solidFill>
              </a:rPr>
              <a:t>г. Марьина Горка, ул. Новая Заря, 34а, ТБЦ «Хельсинки»;</a:t>
            </a:r>
            <a:r>
              <a:rPr lang="ru-RU" sz="1400" dirty="0" smtClean="0">
                <a:solidFill>
                  <a:srgbClr val="002060"/>
                </a:solidFill>
                <a:sym typeface="Webdings"/>
              </a:rPr>
              <a:t>5 40 12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Отдел внутренних дел Пуховичского </a:t>
            </a:r>
            <a:r>
              <a:rPr lang="ru-RU" sz="1400" dirty="0" smtClean="0">
                <a:solidFill>
                  <a:srgbClr val="002060"/>
                </a:solidFill>
              </a:rPr>
              <a:t>райисполкома, г. Марьина Горка, ул. Красноармейская, 18;</a:t>
            </a:r>
            <a:r>
              <a:rPr lang="ru-RU" sz="1400" dirty="0" smtClean="0">
                <a:solidFill>
                  <a:srgbClr val="002060"/>
                </a:solidFill>
                <a:sym typeface="Webdings"/>
              </a:rPr>
              <a:t>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102 (круглосуточно</a:t>
            </a:r>
            <a:r>
              <a:rPr lang="ru-RU" sz="1400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Учреждение здравоохранения «Марьиногорская центральная районная </a:t>
            </a:r>
            <a:r>
              <a:rPr lang="ru-RU" sz="1400" dirty="0" smtClean="0">
                <a:solidFill>
                  <a:srgbClr val="002060"/>
                </a:solidFill>
              </a:rPr>
              <a:t>больница», г</a:t>
            </a:r>
            <a:r>
              <a:rPr lang="ru-RU" sz="1400" dirty="0">
                <a:solidFill>
                  <a:srgbClr val="002060"/>
                </a:solidFill>
              </a:rPr>
              <a:t>. Марьина Горка, ул. Калинина, </a:t>
            </a:r>
            <a:r>
              <a:rPr lang="ru-RU" sz="1400" dirty="0" smtClean="0">
                <a:solidFill>
                  <a:srgbClr val="002060"/>
                </a:solidFill>
              </a:rPr>
              <a:t>50; </a:t>
            </a:r>
            <a:r>
              <a:rPr lang="ru-RU" sz="1400" dirty="0" smtClean="0">
                <a:solidFill>
                  <a:srgbClr val="002060"/>
                </a:solidFill>
                <a:sym typeface="Webdings"/>
              </a:rPr>
              <a:t></a:t>
            </a:r>
            <a:r>
              <a:rPr lang="ru-RU" sz="1400" dirty="0">
                <a:solidFill>
                  <a:srgbClr val="002060"/>
                </a:solidFill>
              </a:rPr>
              <a:t>103, </a:t>
            </a:r>
            <a:r>
              <a:rPr lang="ru-RU" sz="1400" dirty="0">
                <a:solidFill>
                  <a:srgbClr val="002060"/>
                </a:solidFill>
                <a:sym typeface="Webdings"/>
              </a:rPr>
              <a:t></a:t>
            </a:r>
            <a:r>
              <a:rPr lang="ru-RU" sz="1400" dirty="0">
                <a:solidFill>
                  <a:srgbClr val="002060"/>
                </a:solidFill>
              </a:rPr>
              <a:t> 4-00-70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Государственное учреждение «Пуховичский районный социально-педагогический центр</a:t>
            </a:r>
            <a:r>
              <a:rPr lang="ru-RU" sz="1400" dirty="0" smtClean="0">
                <a:solidFill>
                  <a:srgbClr val="002060"/>
                </a:solidFill>
              </a:rPr>
              <a:t>», </a:t>
            </a:r>
            <a:r>
              <a:rPr lang="ru-RU" sz="1400" dirty="0">
                <a:solidFill>
                  <a:srgbClr val="002060"/>
                </a:solidFill>
              </a:rPr>
              <a:t>г. Марьина Горка, ул. Пролетарская, </a:t>
            </a:r>
            <a:r>
              <a:rPr lang="ru-RU" sz="1400" dirty="0" smtClean="0">
                <a:solidFill>
                  <a:srgbClr val="002060"/>
                </a:solidFill>
              </a:rPr>
              <a:t>13; </a:t>
            </a:r>
            <a:r>
              <a:rPr lang="ru-RU" sz="1400" dirty="0" smtClean="0">
                <a:solidFill>
                  <a:srgbClr val="002060"/>
                </a:solidFill>
                <a:sym typeface="Webdings"/>
              </a:rPr>
              <a:t>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5 16 94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Управление по образованию, спорту и туризму Пуховичского районного исполнительного </a:t>
            </a:r>
            <a:r>
              <a:rPr lang="ru-RU" sz="1400" dirty="0" smtClean="0">
                <a:solidFill>
                  <a:srgbClr val="002060"/>
                </a:solidFill>
              </a:rPr>
              <a:t>комитета,   г</a:t>
            </a:r>
            <a:r>
              <a:rPr lang="ru-RU" sz="1400" dirty="0">
                <a:solidFill>
                  <a:srgbClr val="002060"/>
                </a:solidFill>
              </a:rPr>
              <a:t>. Марьина Горка, ул. Ленинская, </a:t>
            </a:r>
            <a:r>
              <a:rPr lang="ru-RU" sz="1400" dirty="0" smtClean="0">
                <a:solidFill>
                  <a:srgbClr val="002060"/>
                </a:solidFill>
              </a:rPr>
              <a:t>47;</a:t>
            </a:r>
            <a:r>
              <a:rPr lang="ru-RU" sz="1400" dirty="0" smtClean="0">
                <a:solidFill>
                  <a:srgbClr val="002060"/>
                </a:solidFill>
                <a:sym typeface="Webdings"/>
              </a:rPr>
              <a:t>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35 3 14  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Управление по труду, занятости и социальной защите  Пуховичского районного исполнительного </a:t>
            </a:r>
            <a:r>
              <a:rPr lang="ru-RU" sz="1400" dirty="0" smtClean="0">
                <a:solidFill>
                  <a:srgbClr val="002060"/>
                </a:solidFill>
              </a:rPr>
              <a:t>комитета, г</a:t>
            </a:r>
            <a:r>
              <a:rPr lang="ru-RU" sz="1400" dirty="0">
                <a:solidFill>
                  <a:srgbClr val="002060"/>
                </a:solidFill>
              </a:rPr>
              <a:t>. Марьина Горка, ул. Ленинская, </a:t>
            </a:r>
            <a:r>
              <a:rPr lang="ru-RU" sz="1400" dirty="0" smtClean="0">
                <a:solidFill>
                  <a:srgbClr val="002060"/>
                </a:solidFill>
              </a:rPr>
              <a:t>25;</a:t>
            </a:r>
            <a:r>
              <a:rPr lang="ru-RU" sz="1400" dirty="0" smtClean="0">
                <a:solidFill>
                  <a:srgbClr val="002060"/>
                </a:solidFill>
                <a:sym typeface="Webdings"/>
              </a:rPr>
              <a:t>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5-15-28 (в рабочие дни с 8.30 до 17.30</a:t>
            </a:r>
            <a:r>
              <a:rPr lang="ru-RU" sz="1400" dirty="0" smtClean="0">
                <a:solidFill>
                  <a:srgbClr val="002060"/>
                </a:solidFill>
              </a:rPr>
              <a:t>)</a:t>
            </a:r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 </a:t>
            </a:r>
            <a:r>
              <a:rPr lang="ru-RU" sz="1400" dirty="0" smtClean="0">
                <a:solidFill>
                  <a:srgbClr val="002060"/>
                </a:solidFill>
              </a:rPr>
              <a:t>ЧСПУО </a:t>
            </a:r>
            <a:r>
              <a:rPr lang="ru-RU" sz="1400" dirty="0">
                <a:solidFill>
                  <a:srgbClr val="002060"/>
                </a:solidFill>
              </a:rPr>
              <a:t>«SOS-Детская деревня Марьина </a:t>
            </a:r>
            <a:r>
              <a:rPr lang="ru-RU" sz="1400" dirty="0" smtClean="0">
                <a:solidFill>
                  <a:srgbClr val="002060"/>
                </a:solidFill>
              </a:rPr>
              <a:t>Горка»,  г</a:t>
            </a:r>
            <a:r>
              <a:rPr lang="ru-RU" sz="1400" dirty="0">
                <a:solidFill>
                  <a:srgbClr val="002060"/>
                </a:solidFill>
              </a:rPr>
              <a:t>. Марьина </a:t>
            </a:r>
            <a:r>
              <a:rPr lang="ru-RU" sz="1400" dirty="0" smtClean="0">
                <a:solidFill>
                  <a:srgbClr val="002060"/>
                </a:solidFill>
              </a:rPr>
              <a:t>Горка, ул</a:t>
            </a:r>
            <a:r>
              <a:rPr lang="ru-RU" sz="1400" dirty="0">
                <a:solidFill>
                  <a:srgbClr val="002060"/>
                </a:solidFill>
              </a:rPr>
              <a:t>. Новая Заря, 56; </a:t>
            </a:r>
            <a:r>
              <a:rPr lang="ru-RU" sz="1400" dirty="0">
                <a:solidFill>
                  <a:srgbClr val="002060"/>
                </a:solidFill>
                <a:sym typeface="Webdings"/>
              </a:rPr>
              <a:t></a:t>
            </a:r>
            <a:r>
              <a:rPr lang="ru-RU" sz="1400" dirty="0">
                <a:solidFill>
                  <a:srgbClr val="002060"/>
                </a:solidFill>
              </a:rPr>
              <a:t> 67 413, </a:t>
            </a:r>
            <a:r>
              <a:rPr lang="ru-RU" sz="1400" dirty="0">
                <a:solidFill>
                  <a:srgbClr val="002060"/>
                </a:solidFill>
                <a:sym typeface="Webdings"/>
              </a:rPr>
              <a:t></a:t>
            </a:r>
            <a:r>
              <a:rPr lang="ru-RU" sz="1400" dirty="0">
                <a:solidFill>
                  <a:srgbClr val="002060"/>
                </a:solidFill>
              </a:rPr>
              <a:t> +375 44 555 76 65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2060"/>
                </a:solidFill>
              </a:rPr>
              <a:t> 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74615"/>
            <a:ext cx="281201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Documents and Settings\Admin\Рабочий стол\doctor-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95" y="4774615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70120"/>
      </p:ext>
    </p:extLst>
  </p:cSld>
  <p:clrMapOvr>
    <a:masterClrMapping/>
  </p:clrMapOvr>
  <p:transition spd="slow" advTm="20654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Телефон общенациональной горячей линии для лиц, пострадавших от домашнего насилия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solidFill>
                  <a:srgbClr val="C00000"/>
                </a:solidFill>
              </a:rPr>
              <a:t>8-801-100-8-80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4824536" cy="3672409"/>
          </a:xfrm>
        </p:spPr>
      </p:pic>
    </p:spTree>
    <p:extLst>
      <p:ext uri="{BB962C8B-B14F-4D97-AF65-F5344CB8AC3E}">
        <p14:creationId xmlns:p14="http://schemas.microsoft.com/office/powerpoint/2010/main" val="662687064"/>
      </p:ext>
    </p:extLst>
  </p:cSld>
  <p:clrMapOvr>
    <a:masterClrMapping/>
  </p:clrMapOvr>
  <p:transition spd="slow" advTm="583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328592"/>
          </a:xfrm>
        </p:spPr>
        <p:txBody>
          <a:bodyPr anchor="ctr">
            <a:normAutofit/>
          </a:bodyPr>
          <a:lstStyle/>
          <a:p>
            <a:pPr algn="ctr"/>
            <a:r>
              <a:rPr lang="ru-RU" b="0" i="1" dirty="0" smtClean="0">
                <a:solidFill>
                  <a:schemeClr val="tx1"/>
                </a:solidFill>
                <a:latin typeface="Comic Sans MS" pitchFamily="66" charset="0"/>
              </a:rPr>
              <a:t>Мы </a:t>
            </a:r>
            <a:r>
              <a:rPr lang="ru-RU" b="0" i="1" dirty="0">
                <a:solidFill>
                  <a:schemeClr val="tx1"/>
                </a:solidFill>
                <a:latin typeface="Comic Sans MS" pitchFamily="66" charset="0"/>
              </a:rPr>
              <a:t>не можем изменить прошлое, не можем родиться в другой семье, у других родителей, которые воспитали бы нас </a:t>
            </a:r>
            <a:r>
              <a:rPr lang="ru-RU" b="0" i="1" dirty="0">
                <a:ln w="13335" cmpd="sng">
                  <a:solidFill>
                    <a:srgbClr val="CEB966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по-другому </a:t>
            </a:r>
            <a:r>
              <a:rPr lang="ru-RU" b="0" i="1" dirty="0" smtClean="0">
                <a:ln w="13335" cmpd="sng">
                  <a:solidFill>
                    <a:srgbClr val="CEB966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и у нас </a:t>
            </a:r>
            <a:r>
              <a:rPr lang="ru-RU" b="0" i="1" dirty="0" smtClean="0">
                <a:solidFill>
                  <a:schemeClr val="tx1"/>
                </a:solidFill>
                <a:latin typeface="Comic Sans MS" pitchFamily="66" charset="0"/>
              </a:rPr>
              <a:t>сформировался </a:t>
            </a:r>
            <a:r>
              <a:rPr lang="ru-RU" b="0" i="1" dirty="0">
                <a:solidFill>
                  <a:schemeClr val="tx1"/>
                </a:solidFill>
                <a:latin typeface="Comic Sans MS" pitchFamily="66" charset="0"/>
              </a:rPr>
              <a:t>бы другой характер. Однако мы можем изменить настоящее и будущее, но только если сами этого захотим. </a:t>
            </a:r>
          </a:p>
        </p:txBody>
      </p:sp>
    </p:spTree>
    <p:extLst>
      <p:ext uri="{BB962C8B-B14F-4D97-AF65-F5344CB8AC3E}">
        <p14:creationId xmlns:p14="http://schemas.microsoft.com/office/powerpoint/2010/main" val="3329658632"/>
      </p:ext>
    </p:extLst>
  </p:cSld>
  <p:clrMapOvr>
    <a:masterClrMapping/>
  </p:clrMapOvr>
  <p:transition spd="slow" advTm="6955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794322"/>
          </a:xfrm>
        </p:spPr>
        <p:txBody>
          <a:bodyPr>
            <a:normAutofit/>
          </a:bodyPr>
          <a:lstStyle/>
          <a:p>
            <a:pPr algn="r"/>
            <a: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  <a:t>Семья </a:t>
            </a:r>
            <a:r>
              <a:rPr lang="ru-RU" b="0" dirty="0">
                <a:solidFill>
                  <a:schemeClr val="tx2">
                    <a:lumMod val="75000"/>
                  </a:schemeClr>
                </a:solidFill>
              </a:rPr>
              <a:t>- это общество в миниатюре, от целостности которого зависит безопасность всего большого человеческого общества.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0" dirty="0" smtClean="0">
                <a:solidFill>
                  <a:schemeClr val="tx2">
                    <a:lumMod val="75000"/>
                  </a:schemeClr>
                </a:solidFill>
              </a:rPr>
              <a:t>Феликс </a:t>
            </a:r>
            <a:r>
              <a:rPr lang="ru-RU" sz="2700" b="0" dirty="0">
                <a:solidFill>
                  <a:schemeClr val="tx2">
                    <a:lumMod val="75000"/>
                  </a:schemeClr>
                </a:solidFill>
              </a:rPr>
              <a:t>Адлер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4038600" cy="30243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1944216" cy="158417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038600" cy="3024336"/>
          </a:xfrm>
        </p:spPr>
      </p:pic>
    </p:spTree>
    <p:extLst>
      <p:ext uri="{BB962C8B-B14F-4D97-AF65-F5344CB8AC3E}">
        <p14:creationId xmlns:p14="http://schemas.microsoft.com/office/powerpoint/2010/main" val="4167019819"/>
      </p:ext>
    </p:extLst>
  </p:cSld>
  <p:clrMapOvr>
    <a:masterClrMapping/>
  </p:clrMapOvr>
  <p:transition spd="slow" advTm="6276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tx2">
                    <a:lumMod val="75000"/>
                  </a:schemeClr>
                </a:solidFill>
              </a:rPr>
              <a:t>Если победит насилие - проиграем все!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4765942" cy="3528392"/>
          </a:xfrm>
        </p:spPr>
      </p:pic>
    </p:spTree>
    <p:extLst>
      <p:ext uri="{BB962C8B-B14F-4D97-AF65-F5344CB8AC3E}">
        <p14:creationId xmlns:p14="http://schemas.microsoft.com/office/powerpoint/2010/main" val="1954155855"/>
      </p:ext>
    </p:extLst>
  </p:cSld>
  <p:clrMapOvr>
    <a:masterClrMapping/>
  </p:clrMapOvr>
  <p:transition spd="slow" advTm="1514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81128"/>
            <a:ext cx="764319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6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построим свой дом БЕЗ </a:t>
            </a:r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насилия</a:t>
            </a:r>
            <a:r>
              <a:rPr lang="ru-RU" sz="6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995120" cy="3934754"/>
          </a:xfrm>
        </p:spPr>
      </p:pic>
    </p:spTree>
    <p:extLst>
      <p:ext uri="{BB962C8B-B14F-4D97-AF65-F5344CB8AC3E}">
        <p14:creationId xmlns:p14="http://schemas.microsoft.com/office/powerpoint/2010/main" val="254831638"/>
      </p:ext>
    </p:extLst>
  </p:cSld>
  <p:clrMapOvr>
    <a:masterClrMapping/>
  </p:clrMapOvr>
  <p:transition spd="slow" advTm="7144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Насилие 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в семье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- молчаливый убийца!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Единственный 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способ остановить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его- 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открыто заявить об этом и дать своему голосу быть услышанным. </a:t>
            </a:r>
            <a:endParaRPr lang="ru-RU" sz="4400" dirty="0" smtClean="0">
              <a:solidFill>
                <a:schemeClr val="accent5">
                  <a:lumMod val="50000"/>
                </a:schemeClr>
              </a:solidFill>
              <a:latin typeface="Bahnschrift SemiBold SemiConden" pitchFamily="34" charset="0"/>
            </a:endParaRPr>
          </a:p>
          <a:p>
            <a:pPr marL="0" indent="0" algn="r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                                                  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87939"/>
      </p:ext>
    </p:extLst>
  </p:cSld>
  <p:clrMapOvr>
    <a:masterClrMapping/>
  </p:clrMapOvr>
  <p:transition spd="slow" advTm="6186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7643192" cy="367240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ahnschrift SemiBold SemiConden" pitchFamily="34" charset="0"/>
              </a:rPr>
              <a:t>Домашнее насилие представляет </a:t>
            </a:r>
            <a:r>
              <a:rPr lang="ru-RU" sz="2000" b="1" dirty="0" smtClean="0">
                <a:solidFill>
                  <a:srgbClr val="002060"/>
                </a:solidFill>
                <a:latin typeface="Bahnschrift SemiBold SemiConden" pitchFamily="34" charset="0"/>
              </a:rPr>
              <a:t>серьезную проблему во </a:t>
            </a:r>
            <a:r>
              <a:rPr lang="ru-RU" sz="2000" b="1" dirty="0">
                <a:solidFill>
                  <a:srgbClr val="002060"/>
                </a:solidFill>
                <a:latin typeface="Bahnschrift SemiBold SemiConden" pitchFamily="34" charset="0"/>
              </a:rPr>
              <a:t>всем мире.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ahnschrift SemiBold SemiConden" pitchFamily="34" charset="0"/>
              </a:rPr>
              <a:t>Статистика </a:t>
            </a:r>
            <a:r>
              <a:rPr lang="ru-RU" sz="2000" b="1" dirty="0">
                <a:solidFill>
                  <a:srgbClr val="002060"/>
                </a:solidFill>
                <a:latin typeface="Bahnschrift SemiBold SemiConden" pitchFamily="34" charset="0"/>
              </a:rPr>
              <a:t>показывает, что домашнее </a:t>
            </a:r>
            <a:r>
              <a:rPr lang="ru-RU" sz="2000" b="1" dirty="0" smtClean="0">
                <a:solidFill>
                  <a:srgbClr val="002060"/>
                </a:solidFill>
                <a:latin typeface="Bahnschrift SemiBold SemiConden" pitchFamily="34" charset="0"/>
              </a:rPr>
              <a:t>насилие принимает характер </a:t>
            </a:r>
            <a:r>
              <a:rPr lang="ru-RU" sz="2000" b="1" dirty="0">
                <a:solidFill>
                  <a:srgbClr val="002060"/>
                </a:solidFill>
                <a:latin typeface="Bahnschrift SemiBold SemiConden" pitchFamily="34" charset="0"/>
              </a:rPr>
              <a:t>мировой эпидемии.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ahnschrift SemiBold SemiConden" pitchFamily="34" charset="0"/>
              </a:rPr>
              <a:t>Насилие </a:t>
            </a:r>
            <a:r>
              <a:rPr lang="ru-RU" sz="2000" b="1" dirty="0">
                <a:solidFill>
                  <a:srgbClr val="002060"/>
                </a:solidFill>
                <a:latin typeface="Bahnschrift SemiBold SemiConden" pitchFamily="34" charset="0"/>
              </a:rPr>
              <a:t>в семье происходит </a:t>
            </a:r>
            <a:r>
              <a:rPr lang="ru-RU" sz="2000" b="1" dirty="0" smtClean="0">
                <a:solidFill>
                  <a:srgbClr val="002060"/>
                </a:solidFill>
                <a:latin typeface="Bahnschrift SemiBold SemiConden" pitchFamily="34" charset="0"/>
              </a:rPr>
              <a:t>в любых слоях и категориях населения</a:t>
            </a:r>
            <a:r>
              <a:rPr lang="ru-RU" sz="2000" b="1" dirty="0">
                <a:solidFill>
                  <a:srgbClr val="002060"/>
                </a:solidFill>
                <a:latin typeface="Bahnschrift SemiBold SemiConden" pitchFamily="34" charset="0"/>
              </a:rPr>
              <a:t>, независимо от классовых, религиозных, социально-экономических </a:t>
            </a:r>
            <a:r>
              <a:rPr lang="ru-RU" sz="2000" b="1" dirty="0" smtClean="0">
                <a:solidFill>
                  <a:srgbClr val="002060"/>
                </a:solidFill>
                <a:latin typeface="Bahnschrift SemiBold SemiConden" pitchFamily="34" charset="0"/>
              </a:rPr>
              <a:t>аспектов.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ahnschrift SemiBold SemiConden" pitchFamily="34" charset="0"/>
              </a:rPr>
              <a:t>Согласно </a:t>
            </a:r>
            <a:r>
              <a:rPr lang="ru-RU" sz="2000" b="1" dirty="0">
                <a:solidFill>
                  <a:srgbClr val="002060"/>
                </a:solidFill>
                <a:latin typeface="Bahnschrift SemiBold SemiConden" pitchFamily="34" charset="0"/>
              </a:rPr>
              <a:t>данным Фонда по Преодолению Н</a:t>
            </a:r>
            <a:r>
              <a:rPr lang="ru-RU" sz="2000" b="1" dirty="0" smtClean="0">
                <a:solidFill>
                  <a:srgbClr val="002060"/>
                </a:solidFill>
                <a:latin typeface="Bahnschrift SemiBold SemiConden" pitchFamily="34" charset="0"/>
              </a:rPr>
              <a:t>асилия в Семье, каждая </a:t>
            </a:r>
            <a:r>
              <a:rPr lang="ru-RU" sz="2000" b="1" dirty="0">
                <a:solidFill>
                  <a:srgbClr val="002060"/>
                </a:solidFill>
                <a:latin typeface="Bahnschrift SemiBold SemiConden" pitchFamily="34" charset="0"/>
              </a:rPr>
              <a:t>третья женщина в мире </a:t>
            </a:r>
            <a:r>
              <a:rPr lang="ru-RU" sz="2000" b="1" dirty="0" smtClean="0">
                <a:solidFill>
                  <a:srgbClr val="002060"/>
                </a:solidFill>
                <a:latin typeface="Bahnschrift SemiBold SemiConden" pitchFamily="34" charset="0"/>
              </a:rPr>
              <a:t>пострадала от сексуального, </a:t>
            </a:r>
            <a:r>
              <a:rPr lang="ru-RU" sz="2000" b="1" dirty="0">
                <a:solidFill>
                  <a:srgbClr val="002060"/>
                </a:solidFill>
                <a:latin typeface="Bahnschrift SemiBold SemiConden" pitchFamily="34" charset="0"/>
              </a:rPr>
              <a:t>физического, морального или другого </a:t>
            </a:r>
            <a:r>
              <a:rPr lang="ru-RU" sz="2000" b="1" dirty="0" smtClean="0">
                <a:solidFill>
                  <a:srgbClr val="002060"/>
                </a:solidFill>
                <a:latin typeface="Bahnschrift SemiBold SemiConden" pitchFamily="34" charset="0"/>
              </a:rPr>
              <a:t>вида насилия за свою жизнь.</a:t>
            </a:r>
            <a:endParaRPr lang="ru-RU" sz="2000" b="1" dirty="0">
              <a:solidFill>
                <a:srgbClr val="002060"/>
              </a:solidFill>
              <a:latin typeface="Bahnschrift SemiBold SemiConden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84" y="174868"/>
            <a:ext cx="4431407" cy="24482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3870369"/>
      </p:ext>
    </p:extLst>
  </p:cSld>
  <p:clrMapOvr>
    <a:masterClrMapping/>
  </p:clrMapOvr>
  <p:transition spd="slow" advClick="0" advTm="142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  <a:tabLst/>
            </a:pPr>
            <a:r>
              <a:rPr lang="ru-RU" sz="2400" b="0" spc="0" dirty="0" smtClean="0">
                <a:ln>
                  <a:noFill/>
                </a:ln>
                <a:solidFill>
                  <a:srgbClr val="69676D"/>
                </a:solidFill>
                <a:ea typeface="+mn-ea"/>
                <a:cs typeface="+mn-cs"/>
              </a:rPr>
              <a:t>    </a:t>
            </a:r>
            <a:r>
              <a:rPr lang="ru-RU" sz="2400" b="0" spc="0" dirty="0" smtClean="0">
                <a:ln>
                  <a:noFill/>
                </a:ln>
                <a:solidFill>
                  <a:srgbClr val="002060"/>
                </a:solidFill>
                <a:latin typeface="Bahnschrift SemiBold SemiConden" pitchFamily="34" charset="0"/>
                <a:ea typeface="+mn-ea"/>
                <a:cs typeface="+mn-cs"/>
              </a:rPr>
              <a:t>В </a:t>
            </a:r>
            <a:r>
              <a:rPr lang="ru-RU" sz="2400" b="0" spc="0" dirty="0">
                <a:ln>
                  <a:noFill/>
                </a:ln>
                <a:solidFill>
                  <a:srgbClr val="002060"/>
                </a:solidFill>
                <a:latin typeface="Bahnschrift SemiBold SemiConden" pitchFamily="34" charset="0"/>
                <a:ea typeface="+mn-ea"/>
                <a:cs typeface="+mn-cs"/>
              </a:rPr>
              <a:t>Беларуси 3 из 5-ти женщин в возрасте 18-60 лет подвергаются психологическому насилию в семье, каждая четвертая – физическому насилию.</a:t>
            </a:r>
            <a:br>
              <a:rPr lang="ru-RU" sz="2400" b="0" spc="0" dirty="0">
                <a:ln>
                  <a:noFill/>
                </a:ln>
                <a:solidFill>
                  <a:srgbClr val="002060"/>
                </a:solidFill>
                <a:latin typeface="Bahnschrift SemiBold SemiConden" pitchFamily="34" charset="0"/>
                <a:ea typeface="+mn-ea"/>
                <a:cs typeface="+mn-cs"/>
              </a:rPr>
            </a:br>
            <a:r>
              <a:rPr lang="ru-RU" sz="2400" b="0" spc="0" dirty="0">
                <a:ln>
                  <a:noFill/>
                </a:ln>
                <a:solidFill>
                  <a:srgbClr val="002060"/>
                </a:solidFill>
                <a:latin typeface="Bahnschrift SemiBold SemiConden" pitchFamily="34" charset="0"/>
                <a:ea typeface="+mn-ea"/>
                <a:cs typeface="+mn-cs"/>
              </a:rPr>
              <a:t>22.4% женщин испытывают экономическое </a:t>
            </a:r>
            <a:br>
              <a:rPr lang="ru-RU" sz="2400" b="0" spc="0" dirty="0">
                <a:ln>
                  <a:noFill/>
                </a:ln>
                <a:solidFill>
                  <a:srgbClr val="002060"/>
                </a:solidFill>
                <a:latin typeface="Bahnschrift SemiBold SemiConden" pitchFamily="34" charset="0"/>
                <a:ea typeface="+mn-ea"/>
                <a:cs typeface="+mn-cs"/>
              </a:rPr>
            </a:br>
            <a:r>
              <a:rPr lang="ru-RU" sz="2400" b="0" spc="0" dirty="0">
                <a:ln>
                  <a:noFill/>
                </a:ln>
                <a:solidFill>
                  <a:srgbClr val="002060"/>
                </a:solidFill>
                <a:latin typeface="Bahnschrift SemiBold SemiConden" pitchFamily="34" charset="0"/>
                <a:ea typeface="+mn-ea"/>
                <a:cs typeface="+mn-cs"/>
              </a:rPr>
              <a:t>13.1% – сексуальное насилие со стороны мужа или постоянного партнера. </a:t>
            </a:r>
            <a:br>
              <a:rPr lang="ru-RU" sz="2400" b="0" spc="0" dirty="0">
                <a:ln>
                  <a:noFill/>
                </a:ln>
                <a:solidFill>
                  <a:srgbClr val="002060"/>
                </a:solidFill>
                <a:latin typeface="Bahnschrift SemiBold SemiConden" pitchFamily="34" charset="0"/>
                <a:ea typeface="+mn-ea"/>
                <a:cs typeface="+mn-cs"/>
              </a:rPr>
            </a:br>
            <a:r>
              <a:rPr lang="ru-RU" sz="2400" b="0" spc="0" dirty="0">
                <a:ln>
                  <a:noFill/>
                </a:ln>
                <a:solidFill>
                  <a:srgbClr val="002060"/>
                </a:solidFill>
                <a:latin typeface="Bahnschrift SemiBold SemiConden" pitchFamily="34" charset="0"/>
                <a:ea typeface="+mn-ea"/>
                <a:cs typeface="+mn-cs"/>
              </a:rPr>
              <a:t>12,5% мужчин испытывали физическое, 5,7% –сексуальное насилие;</a:t>
            </a:r>
            <a:r>
              <a:rPr lang="ru-RU" sz="2400" b="0" spc="0" dirty="0">
                <a:ln>
                  <a:noFill/>
                </a:ln>
                <a:solidFill>
                  <a:srgbClr val="69676D"/>
                </a:solidFill>
                <a:latin typeface="Bahnschrift SemiBold SemiConden" pitchFamily="34" charset="0"/>
                <a:ea typeface="+mn-ea"/>
                <a:cs typeface="+mn-cs"/>
              </a:rPr>
              <a:t> </a:t>
            </a:r>
            <a:br>
              <a:rPr lang="ru-RU" sz="2400" b="0" spc="0" dirty="0">
                <a:ln>
                  <a:noFill/>
                </a:ln>
                <a:solidFill>
                  <a:srgbClr val="69676D"/>
                </a:solidFill>
                <a:latin typeface="Bahnschrift SemiBold SemiConden" pitchFamily="34" charset="0"/>
                <a:ea typeface="+mn-ea"/>
                <a:cs typeface="+mn-cs"/>
              </a:rPr>
            </a:br>
            <a:endParaRPr lang="ru-RU" dirty="0">
              <a:latin typeface="Bahnschrift SemiBold SemiConden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3100"/>
            <a:ext cx="5297081" cy="3096220"/>
          </a:xfrm>
        </p:spPr>
      </p:pic>
    </p:spTree>
    <p:extLst>
      <p:ext uri="{BB962C8B-B14F-4D97-AF65-F5344CB8AC3E}">
        <p14:creationId xmlns:p14="http://schemas.microsoft.com/office/powerpoint/2010/main" val="1823837289"/>
      </p:ext>
    </p:extLst>
  </p:cSld>
  <p:clrMapOvr>
    <a:masterClrMapping/>
  </p:clrMapOvr>
  <p:transition spd="slow" advTm="9622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Насилие в </a:t>
            </a:r>
            <a:r>
              <a:rPr lang="ru-RU" sz="6600" dirty="0" smtClean="0">
                <a:solidFill>
                  <a:schemeClr val="tx1"/>
                </a:solidFill>
              </a:rPr>
              <a:t>семье - 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умышленные действия физической, психологической, сексуальной направленности одного члена семьи по отношению к другому члену семьи, нарушающие его права, свободы, законные интересы и причиняющие ему физические и (или) психические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страдания.</a:t>
            </a:r>
          </a:p>
          <a:p>
            <a:pPr marL="0" indent="0" algn="just">
              <a:buNone/>
            </a:pPr>
            <a:r>
              <a:rPr lang="ru-RU" sz="2600" dirty="0"/>
              <a:t>Закон Республики Беларусь «Об основах деятельности по профилактике правонарушений» 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70155"/>
      </p:ext>
    </p:extLst>
  </p:cSld>
  <p:clrMapOvr>
    <a:masterClrMapping/>
  </p:clrMapOvr>
  <p:transition spd="slow" advTm="922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Направленности насилия в семье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 стороны мужа по отношению к жене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Со стороны жены по отношению к мужу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Со </a:t>
            </a:r>
            <a:r>
              <a:rPr lang="ru-RU" dirty="0">
                <a:solidFill>
                  <a:schemeClr val="tx1"/>
                </a:solidFill>
              </a:rPr>
              <a:t>стороны одного или обоих родителей по отношению к </a:t>
            </a:r>
            <a:r>
              <a:rPr lang="ru-RU" dirty="0" smtClean="0">
                <a:solidFill>
                  <a:schemeClr val="tx1"/>
                </a:solidFill>
              </a:rPr>
              <a:t>детям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598784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9092"/>
            <a:ext cx="2304256" cy="188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61767"/>
            <a:ext cx="3243585" cy="20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54318"/>
      </p:ext>
    </p:extLst>
  </p:cSld>
  <p:clrMapOvr>
    <a:masterClrMapping/>
  </p:clrMapOvr>
  <p:transition spd="slow" advTm="5292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Со стороны старших </a:t>
            </a:r>
            <a:r>
              <a:rPr lang="ru-RU" dirty="0" smtClean="0">
                <a:solidFill>
                  <a:schemeClr val="tx1"/>
                </a:solidFill>
              </a:rPr>
              <a:t>детей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по </a:t>
            </a:r>
            <a:r>
              <a:rPr lang="ru-RU" dirty="0">
                <a:solidFill>
                  <a:schemeClr val="tx1"/>
                </a:solidFill>
              </a:rPr>
              <a:t>отношению к младшим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 </a:t>
            </a:r>
            <a:r>
              <a:rPr lang="ru-RU" dirty="0">
                <a:solidFill>
                  <a:schemeClr val="tx1"/>
                </a:solidFill>
              </a:rPr>
              <a:t>стороны взрослых детей и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внуков по </a:t>
            </a:r>
            <a:r>
              <a:rPr lang="ru-RU" dirty="0">
                <a:solidFill>
                  <a:schemeClr val="tx1"/>
                </a:solidFill>
              </a:rPr>
              <a:t>отношению к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родителям </a:t>
            </a:r>
            <a:r>
              <a:rPr lang="ru-RU" dirty="0">
                <a:solidFill>
                  <a:schemeClr val="tx1"/>
                </a:solidFill>
              </a:rPr>
              <a:t>или престарелым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родственникам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 </a:t>
            </a:r>
            <a:r>
              <a:rPr lang="ru-RU" dirty="0">
                <a:solidFill>
                  <a:schemeClr val="tx1"/>
                </a:solidFill>
              </a:rPr>
              <a:t>стороны одних членов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семьи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по </a:t>
            </a:r>
            <a:r>
              <a:rPr lang="ru-RU" dirty="0">
                <a:solidFill>
                  <a:schemeClr val="tx1"/>
                </a:solidFill>
              </a:rPr>
              <a:t>отношению к другим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68" y="289686"/>
            <a:ext cx="3295163" cy="19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420888"/>
            <a:ext cx="3275409" cy="17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76" y="4469904"/>
            <a:ext cx="3390900" cy="20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059813"/>
      </p:ext>
    </p:extLst>
  </p:cSld>
  <p:clrMapOvr>
    <a:masterClrMapping/>
  </p:clrMapOvr>
  <p:transition spd="slow" advTm="7441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12879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85023"/>
      </p:ext>
    </p:extLst>
  </p:cSld>
  <p:clrMapOvr>
    <a:masterClrMapping/>
  </p:clrMapOvr>
  <p:transition spd="slow" advTm="17981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Насилие в семье причиняет боль </a:t>
            </a:r>
            <a:r>
              <a:rPr lang="ru-RU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которая гораздо сильнее, чем видимые отметины синяков и шрамов. Это опустошающее чувство </a:t>
            </a:r>
            <a:r>
              <a:rPr lang="ru-RU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быть оскорбленным тем, кого </a:t>
            </a:r>
            <a:r>
              <a:rPr lang="ru-RU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любишь и веришь, что это взаимно.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7128792" cy="3888431"/>
          </a:xfrm>
        </p:spPr>
      </p:pic>
    </p:spTree>
    <p:extLst>
      <p:ext uri="{BB962C8B-B14F-4D97-AF65-F5344CB8AC3E}">
        <p14:creationId xmlns:p14="http://schemas.microsoft.com/office/powerpoint/2010/main" val="3086711232"/>
      </p:ext>
    </p:extLst>
  </p:cSld>
  <p:clrMapOvr>
    <a:masterClrMapping/>
  </p:clrMapOvr>
  <p:transition spd="slow" advTm="7551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511</TotalTime>
  <Words>506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«В семье без насилия!»</vt:lpstr>
      <vt:lpstr>Презентация PowerPoint</vt:lpstr>
      <vt:lpstr>Презентация PowerPoint</vt:lpstr>
      <vt:lpstr>    В Беларуси 3 из 5-ти женщин в возрасте 18-60 лет подвергаются психологическому насилию в семье, каждая четвертая – физическому насилию. 22.4% женщин испытывают экономическое  13.1% – сексуальное насилие со стороны мужа или постоянного партнера.  12,5% мужчин испытывали физическое, 5,7% –сексуальное насилие;  </vt:lpstr>
      <vt:lpstr>Насилие в семье - </vt:lpstr>
      <vt:lpstr>Направленности насилия в семье</vt:lpstr>
      <vt:lpstr>Презентация PowerPoint</vt:lpstr>
      <vt:lpstr>Презентация PowerPoint</vt:lpstr>
      <vt:lpstr>Насилие в семье причиняет боль , которая гораздо сильнее, чем видимые отметины синяков и шрамов. Это опустошающее чувство – быть оскорбленным тем, кого ты любишь и веришь, что это взаимно.</vt:lpstr>
      <vt:lpstr>Презентация PowerPoint</vt:lpstr>
      <vt:lpstr>Презентация PowerPoint</vt:lpstr>
      <vt:lpstr>Телефон общенациональной горячей линии для лиц, пострадавших от домашнего насилия  8-801-100-8-80 </vt:lpstr>
      <vt:lpstr>Мы не можем изменить прошлое, не можем родиться в другой семье, у других родителей, которые воспитали бы нас по-другому и у нас сформировался бы другой характер. Однако мы можем изменить настоящее и будущее, но только если сами этого захотим. </vt:lpstr>
      <vt:lpstr>Семья - это общество в миниатюре, от целостности которого зависит безопасность всего большого человеческого общества.  Феликс Адлер</vt:lpstr>
      <vt:lpstr>Если победит насилие - проиграем все!</vt:lpstr>
      <vt:lpstr>   Давайте построим свой дом БЕЗ насилия!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49</cp:revision>
  <dcterms:created xsi:type="dcterms:W3CDTF">2017-04-20T11:50:21Z</dcterms:created>
  <dcterms:modified xsi:type="dcterms:W3CDTF">2025-04-22T11:50:24Z</dcterms:modified>
</cp:coreProperties>
</file>