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charts/style1.xml" ContentType="application/vnd.ms-office.chart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7" r:id="rId3"/>
    <p:sldId id="420" r:id="rId4"/>
    <p:sldId id="422" r:id="rId5"/>
    <p:sldId id="419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реки</c:v>
                </c:pt>
              </c:strCache>
            </c:strRef>
          </c:tx>
          <c:spPr>
            <a:solidFill>
              <a:srgbClr val="61D6FF"/>
            </a:solidFill>
            <a:ln>
              <a:noFill/>
            </a:ln>
            <a:effectLst/>
          </c:spPr>
          <c:dLbls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Base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Лист1!$A$2:$A$24</c:f>
              <c:strCache>
                <c:ptCount val="23"/>
                <c:pt idx="0">
                  <c:v>Березинский</c:v>
                </c:pt>
                <c:pt idx="1">
                  <c:v>Борисовский</c:v>
                </c:pt>
                <c:pt idx="2">
                  <c:v>Вилейский</c:v>
                </c:pt>
                <c:pt idx="3">
                  <c:v>Воложинский</c:v>
                </c:pt>
                <c:pt idx="4">
                  <c:v>Дзержинский</c:v>
                </c:pt>
                <c:pt idx="5">
                  <c:v>Клецкий</c:v>
                </c:pt>
                <c:pt idx="6">
                  <c:v>Копыльский</c:v>
                </c:pt>
                <c:pt idx="7">
                  <c:v>Крупский</c:v>
                </c:pt>
                <c:pt idx="8">
                  <c:v>Логойский</c:v>
                </c:pt>
                <c:pt idx="9">
                  <c:v>Любанский</c:v>
                </c:pt>
                <c:pt idx="10">
                  <c:v>Минский</c:v>
                </c:pt>
                <c:pt idx="11">
                  <c:v>Молодечненский</c:v>
                </c:pt>
                <c:pt idx="12">
                  <c:v>Мядельский</c:v>
                </c:pt>
                <c:pt idx="13">
                  <c:v>Несвижский</c:v>
                </c:pt>
                <c:pt idx="14">
                  <c:v>Пуховичский</c:v>
                </c:pt>
                <c:pt idx="15">
                  <c:v>Слуцкий</c:v>
                </c:pt>
                <c:pt idx="16">
                  <c:v>Смолевичский</c:v>
                </c:pt>
                <c:pt idx="17">
                  <c:v>Солигорский</c:v>
                </c:pt>
                <c:pt idx="18">
                  <c:v>Стародорожский</c:v>
                </c:pt>
                <c:pt idx="19">
                  <c:v>Столбцовский</c:v>
                </c:pt>
                <c:pt idx="20">
                  <c:v>Узденский</c:v>
                </c:pt>
                <c:pt idx="21">
                  <c:v>Червенский</c:v>
                </c:pt>
                <c:pt idx="22">
                  <c:v>Жодино</c:v>
                </c:pt>
              </c:strCache>
            </c:strRef>
          </c:cat>
          <c:val>
            <c:numRef>
              <c:f>Лист1!$B$2:$B$24</c:f>
              <c:numCache>
                <c:formatCode>General</c:formatCode>
                <c:ptCount val="23"/>
                <c:pt idx="0">
                  <c:v>33</c:v>
                </c:pt>
                <c:pt idx="1">
                  <c:v>44</c:v>
                </c:pt>
                <c:pt idx="2">
                  <c:v>38</c:v>
                </c:pt>
                <c:pt idx="3">
                  <c:v>38</c:v>
                </c:pt>
                <c:pt idx="4">
                  <c:v>18</c:v>
                </c:pt>
                <c:pt idx="5">
                  <c:v>9</c:v>
                </c:pt>
                <c:pt idx="6">
                  <c:v>27</c:v>
                </c:pt>
                <c:pt idx="7">
                  <c:v>24</c:v>
                </c:pt>
                <c:pt idx="8">
                  <c:v>41</c:v>
                </c:pt>
                <c:pt idx="9">
                  <c:v>3</c:v>
                </c:pt>
                <c:pt idx="10">
                  <c:v>21</c:v>
                </c:pt>
                <c:pt idx="11">
                  <c:v>23</c:v>
                </c:pt>
                <c:pt idx="12">
                  <c:v>33</c:v>
                </c:pt>
                <c:pt idx="13">
                  <c:v>16</c:v>
                </c:pt>
                <c:pt idx="14">
                  <c:v>36</c:v>
                </c:pt>
                <c:pt idx="15">
                  <c:v>22</c:v>
                </c:pt>
                <c:pt idx="16">
                  <c:v>21</c:v>
                </c:pt>
                <c:pt idx="17">
                  <c:v>20</c:v>
                </c:pt>
                <c:pt idx="18">
                  <c:v>17</c:v>
                </c:pt>
                <c:pt idx="19">
                  <c:v>36</c:v>
                </c:pt>
                <c:pt idx="20">
                  <c:v>18</c:v>
                </c:pt>
                <c:pt idx="21">
                  <c:v>19</c:v>
                </c:pt>
                <c:pt idx="2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BB1-4A4B-84FF-6CC24882462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ручьи</c:v>
                </c:pt>
              </c:strCache>
            </c:strRef>
          </c:tx>
          <c:spPr>
            <a:solidFill>
              <a:srgbClr val="00467A"/>
            </a:solidFill>
            <a:ln>
              <a:noFill/>
            </a:ln>
            <a:effectLst/>
          </c:spPr>
          <c:dLbls>
            <c:dLbl>
              <c:idx val="5"/>
              <c:layout>
                <c:manualLayout>
                  <c:x val="-3.1250000000000635E-3"/>
                  <c:y val="-3.0378135434416021E-2"/>
                </c:manualLayout>
              </c:layout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C47-4494-82A1-1A54CBDEF9B3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Лист1!$A$2:$A$24</c:f>
              <c:strCache>
                <c:ptCount val="23"/>
                <c:pt idx="0">
                  <c:v>Березинский</c:v>
                </c:pt>
                <c:pt idx="1">
                  <c:v>Борисовский</c:v>
                </c:pt>
                <c:pt idx="2">
                  <c:v>Вилейский</c:v>
                </c:pt>
                <c:pt idx="3">
                  <c:v>Воложинский</c:v>
                </c:pt>
                <c:pt idx="4">
                  <c:v>Дзержинский</c:v>
                </c:pt>
                <c:pt idx="5">
                  <c:v>Клецкий</c:v>
                </c:pt>
                <c:pt idx="6">
                  <c:v>Копыльский</c:v>
                </c:pt>
                <c:pt idx="7">
                  <c:v>Крупский</c:v>
                </c:pt>
                <c:pt idx="8">
                  <c:v>Логойский</c:v>
                </c:pt>
                <c:pt idx="9">
                  <c:v>Любанский</c:v>
                </c:pt>
                <c:pt idx="10">
                  <c:v>Минский</c:v>
                </c:pt>
                <c:pt idx="11">
                  <c:v>Молодечненский</c:v>
                </c:pt>
                <c:pt idx="12">
                  <c:v>Мядельский</c:v>
                </c:pt>
                <c:pt idx="13">
                  <c:v>Несвижский</c:v>
                </c:pt>
                <c:pt idx="14">
                  <c:v>Пуховичский</c:v>
                </c:pt>
                <c:pt idx="15">
                  <c:v>Слуцкий</c:v>
                </c:pt>
                <c:pt idx="16">
                  <c:v>Смолевичский</c:v>
                </c:pt>
                <c:pt idx="17">
                  <c:v>Солигорский</c:v>
                </c:pt>
                <c:pt idx="18">
                  <c:v>Стародорожский</c:v>
                </c:pt>
                <c:pt idx="19">
                  <c:v>Столбцовский</c:v>
                </c:pt>
                <c:pt idx="20">
                  <c:v>Узденский</c:v>
                </c:pt>
                <c:pt idx="21">
                  <c:v>Червенский</c:v>
                </c:pt>
                <c:pt idx="22">
                  <c:v>Жодино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  <c:pt idx="0">
                  <c:v>44</c:v>
                </c:pt>
                <c:pt idx="1">
                  <c:v>10</c:v>
                </c:pt>
                <c:pt idx="2">
                  <c:v>9</c:v>
                </c:pt>
                <c:pt idx="4">
                  <c:v>88</c:v>
                </c:pt>
                <c:pt idx="5">
                  <c:v>4</c:v>
                </c:pt>
                <c:pt idx="6">
                  <c:v>1</c:v>
                </c:pt>
                <c:pt idx="7">
                  <c:v>28</c:v>
                </c:pt>
                <c:pt idx="8">
                  <c:v>35</c:v>
                </c:pt>
                <c:pt idx="9">
                  <c:v>28</c:v>
                </c:pt>
                <c:pt idx="10">
                  <c:v>68</c:v>
                </c:pt>
                <c:pt idx="11">
                  <c:v>21</c:v>
                </c:pt>
                <c:pt idx="12">
                  <c:v>67</c:v>
                </c:pt>
                <c:pt idx="15">
                  <c:v>5</c:v>
                </c:pt>
                <c:pt idx="16">
                  <c:v>19</c:v>
                </c:pt>
                <c:pt idx="18">
                  <c:v>6</c:v>
                </c:pt>
                <c:pt idx="19">
                  <c:v>57</c:v>
                </c:pt>
                <c:pt idx="20">
                  <c:v>23</c:v>
                </c:pt>
                <c:pt idx="21">
                  <c:v>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08A-4A72-B6AF-6D1C1B21B37B}"/>
            </c:ext>
          </c:extLst>
        </c:ser>
        <c:dLbls/>
        <c:gapWidth val="219"/>
        <c:overlap val="100"/>
        <c:axId val="118921472"/>
        <c:axId val="118931456"/>
      </c:barChart>
      <c:catAx>
        <c:axId val="11892147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8931456"/>
        <c:crosses val="autoZero"/>
        <c:auto val="1"/>
        <c:lblAlgn val="ctr"/>
        <c:lblOffset val="100"/>
      </c:catAx>
      <c:valAx>
        <c:axId val="11893145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8921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70C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Лист1!$A$2:$A$24</c:f>
              <c:strCache>
                <c:ptCount val="23"/>
                <c:pt idx="0">
                  <c:v>Березинский</c:v>
                </c:pt>
                <c:pt idx="1">
                  <c:v>Борисовский</c:v>
                </c:pt>
                <c:pt idx="2">
                  <c:v>Вилейский</c:v>
                </c:pt>
                <c:pt idx="3">
                  <c:v>Воложинский</c:v>
                </c:pt>
                <c:pt idx="4">
                  <c:v>Дзержинский</c:v>
                </c:pt>
                <c:pt idx="5">
                  <c:v>Клецкий</c:v>
                </c:pt>
                <c:pt idx="6">
                  <c:v>Копыльский</c:v>
                </c:pt>
                <c:pt idx="7">
                  <c:v>Крупский</c:v>
                </c:pt>
                <c:pt idx="8">
                  <c:v>Логойский</c:v>
                </c:pt>
                <c:pt idx="9">
                  <c:v>Любанский</c:v>
                </c:pt>
                <c:pt idx="10">
                  <c:v>Минский</c:v>
                </c:pt>
                <c:pt idx="11">
                  <c:v>Молодечненский</c:v>
                </c:pt>
                <c:pt idx="12">
                  <c:v>Мядельский</c:v>
                </c:pt>
                <c:pt idx="13">
                  <c:v>Несвижский</c:v>
                </c:pt>
                <c:pt idx="14">
                  <c:v>Пуховичский</c:v>
                </c:pt>
                <c:pt idx="15">
                  <c:v>Слуцкий</c:v>
                </c:pt>
                <c:pt idx="16">
                  <c:v>Смолевичский</c:v>
                </c:pt>
                <c:pt idx="17">
                  <c:v>Солигорский</c:v>
                </c:pt>
                <c:pt idx="18">
                  <c:v>Стародорожский</c:v>
                </c:pt>
                <c:pt idx="19">
                  <c:v>Столбцовский</c:v>
                </c:pt>
                <c:pt idx="20">
                  <c:v>Узденский</c:v>
                </c:pt>
                <c:pt idx="21">
                  <c:v>Червенский</c:v>
                </c:pt>
                <c:pt idx="22">
                  <c:v>Жодино</c:v>
                </c:pt>
              </c:strCache>
            </c:strRef>
          </c:cat>
          <c:val>
            <c:numRef>
              <c:f>Лист1!$B$2:$B$24</c:f>
              <c:numCache>
                <c:formatCode>General</c:formatCode>
                <c:ptCount val="2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7</c:v>
                </c:pt>
                <c:pt idx="4">
                  <c:v>2</c:v>
                </c:pt>
                <c:pt idx="5">
                  <c:v>1</c:v>
                </c:pt>
                <c:pt idx="6">
                  <c:v>6</c:v>
                </c:pt>
                <c:pt idx="7">
                  <c:v>1</c:v>
                </c:pt>
                <c:pt idx="8">
                  <c:v>10</c:v>
                </c:pt>
                <c:pt idx="9">
                  <c:v>5</c:v>
                </c:pt>
                <c:pt idx="10">
                  <c:v>4</c:v>
                </c:pt>
                <c:pt idx="11">
                  <c:v>9</c:v>
                </c:pt>
                <c:pt idx="12">
                  <c:v>2</c:v>
                </c:pt>
                <c:pt idx="13">
                  <c:v>2</c:v>
                </c:pt>
                <c:pt idx="14">
                  <c:v>3</c:v>
                </c:pt>
                <c:pt idx="15">
                  <c:v>3</c:v>
                </c:pt>
                <c:pt idx="16">
                  <c:v>4</c:v>
                </c:pt>
                <c:pt idx="17">
                  <c:v>1</c:v>
                </c:pt>
                <c:pt idx="18">
                  <c:v>5</c:v>
                </c:pt>
                <c:pt idx="19">
                  <c:v>5</c:v>
                </c:pt>
                <c:pt idx="20">
                  <c:v>1</c:v>
                </c:pt>
                <c:pt idx="21">
                  <c:v>0</c:v>
                </c:pt>
                <c:pt idx="2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E2-4B31-9875-7731E57AFE27}"/>
            </c:ext>
          </c:extLst>
        </c:ser>
        <c:dLbls/>
        <c:axId val="126846080"/>
        <c:axId val="126847616"/>
      </c:barChart>
      <c:catAx>
        <c:axId val="126846080"/>
        <c:scaling>
          <c:orientation val="minMax"/>
        </c:scaling>
        <c:axPos val="b"/>
        <c:majorGridlines/>
        <c:numFmt formatCode="General" sourceLinked="0"/>
        <c:tickLblPos val="nextTo"/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126847616"/>
        <c:crosses val="autoZero"/>
        <c:auto val="1"/>
        <c:lblAlgn val="ctr"/>
        <c:lblOffset val="100"/>
      </c:catAx>
      <c:valAx>
        <c:axId val="126847616"/>
        <c:scaling>
          <c:orientation val="minMax"/>
        </c:scaling>
        <c:axPos val="l"/>
        <c:majorGridlines/>
        <c:numFmt formatCode="General" sourceLinked="1"/>
        <c:tickLblPos val="nextTo"/>
        <c:crossAx val="12684608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0.04511</cdr:x>
      <cdr:y>0.06859</cdr:y>
    </cdr:from>
    <cdr:to>
      <cdr:x>0.12838</cdr:x>
      <cdr:y>0.20874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95300" y="44750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0.06939</cdr:x>
      <cdr:y>0.06859</cdr:y>
    </cdr:from>
    <cdr:to>
      <cdr:x>0.94605</cdr:x>
      <cdr:y>0.20874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62000" y="447503"/>
          <a:ext cx="96266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600" dirty="0"/>
        </a:p>
      </cdr:txBody>
    </cdr:sp>
  </cdr:relSizeAnchor>
  <cdr:relSizeAnchor xmlns:cdr="http://schemas.openxmlformats.org/drawingml/2006/chartDrawing">
    <cdr:from>
      <cdr:x>0.09368</cdr:x>
      <cdr:y>0.09049</cdr:y>
    </cdr:from>
    <cdr:to>
      <cdr:x>0.17695</cdr:x>
      <cdr:y>0.23064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028700" y="59037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Сведения о разработке в 2022 году промышленных карьеров </a:t>
          </a:r>
        </a:p>
        <a:p xmlns:a="http://schemas.openxmlformats.org/drawingml/2006/main">
          <a:r>
            <a:rPr lang="ru-RU" sz="1800" b="1" dirty="0"/>
            <a:t>                                             в разрезе районов</a:t>
          </a:r>
          <a:endParaRPr lang="en-US" sz="1800" b="1" dirty="0"/>
        </a:p>
      </cdr:txBody>
    </cdr:sp>
  </cdr:relSizeAnchor>
  <cdr:relSizeAnchor xmlns:cdr="http://schemas.openxmlformats.org/drawingml/2006/chartDrawing">
    <cdr:from>
      <cdr:x>0.67079</cdr:x>
      <cdr:y>0.20144</cdr:y>
    </cdr:from>
    <cdr:to>
      <cdr:x>0.75406</cdr:x>
      <cdr:y>0.34159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366000" y="131427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dirty="0"/>
            <a:t>Общее количество разрабатываемых</a:t>
          </a:r>
        </a:p>
        <a:p xmlns:a="http://schemas.openxmlformats.org/drawingml/2006/main">
          <a:r>
            <a:rPr lang="ru-RU" dirty="0"/>
            <a:t>карьеров по Минской области </a:t>
          </a:r>
        </a:p>
        <a:p xmlns:a="http://schemas.openxmlformats.org/drawingml/2006/main">
          <a:r>
            <a:rPr lang="ru-RU" sz="1100" dirty="0"/>
            <a:t>составляет 74 шт.</a:t>
          </a:r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70EF5-8FEE-4CB1-A7D8-8E1FA0B86823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2599B9-1E11-4D16-8E0D-85FBA91A252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defTabSz="457138">
              <a:defRPr/>
            </a:pPr>
            <a:endParaRPr lang="ru-RU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6542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5"/>
          <p:cNvCxnSpPr/>
          <p:nvPr/>
        </p:nvCxnSpPr>
        <p:spPr>
          <a:xfrm flipH="1">
            <a:off x="6171010" y="7938"/>
            <a:ext cx="28575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6"/>
          <p:cNvCxnSpPr/>
          <p:nvPr/>
        </p:nvCxnSpPr>
        <p:spPr>
          <a:xfrm flipH="1">
            <a:off x="4581525" y="92076"/>
            <a:ext cx="4560094" cy="60801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8"/>
          <p:cNvCxnSpPr/>
          <p:nvPr/>
        </p:nvCxnSpPr>
        <p:spPr>
          <a:xfrm flipH="1">
            <a:off x="5426869" y="228600"/>
            <a:ext cx="371475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0"/>
          <p:cNvCxnSpPr/>
          <p:nvPr/>
        </p:nvCxnSpPr>
        <p:spPr>
          <a:xfrm flipH="1">
            <a:off x="5501879" y="31750"/>
            <a:ext cx="3639740" cy="4852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2"/>
          <p:cNvCxnSpPr/>
          <p:nvPr/>
        </p:nvCxnSpPr>
        <p:spPr>
          <a:xfrm flipH="1">
            <a:off x="5884069" y="609600"/>
            <a:ext cx="3257550" cy="43434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159" y="685800"/>
            <a:ext cx="6000750" cy="2971801"/>
          </a:xfrm>
        </p:spPr>
        <p:txBody>
          <a:bodyPr anchor="b"/>
          <a:lstStyle>
            <a:lvl1pPr algn="l">
              <a:defRPr sz="36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3159" y="3843868"/>
            <a:ext cx="48006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1575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C9797-BEFB-4729-9DDB-BB7878BDDC7D}" type="datetime1">
              <a:rPr lang="ru-RU"/>
              <a:pPr>
                <a:defRPr/>
              </a:pPr>
              <a:t>11.05.2023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9E15E-7705-4677-8516-EE69FBEB86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501272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EE27B-E4F2-451A-832A-1A7410E6F68E}" type="datetime1">
              <a:rPr lang="ru-RU"/>
              <a:pPr>
                <a:defRPr/>
              </a:pPr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570F0-2A15-47E1-A743-5D22671A75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10056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2006600"/>
            <a:ext cx="6400801" cy="2281600"/>
          </a:xfrm>
        </p:spPr>
        <p:txBody>
          <a:bodyPr anchor="b"/>
          <a:lstStyle>
            <a:lvl1pPr algn="l">
              <a:defRPr sz="27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4495800"/>
            <a:ext cx="64008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D5F1B-1381-461C-980C-3EC47C012738}" type="datetime1">
              <a:rPr lang="ru-RU"/>
              <a:pPr>
                <a:defRPr/>
              </a:pPr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D1F9D-AE42-4731-B84B-40719DB2CA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866272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3159" y="685801"/>
            <a:ext cx="3703241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6100" y="685801"/>
            <a:ext cx="370085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05353-B2BA-4831-8B25-ED910C39F640}" type="datetime1">
              <a:rPr lang="ru-RU"/>
              <a:pPr>
                <a:defRPr/>
              </a:pPr>
              <a:t>11.05.2023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1D1CA-F5D4-476D-9A1D-A6013E917A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97846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061" y="685800"/>
            <a:ext cx="3487340" cy="5762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159" y="1270529"/>
            <a:ext cx="3703241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9299" y="685800"/>
            <a:ext cx="3498851" cy="5762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54909" y="1262062"/>
            <a:ext cx="3696891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09591-3F7A-4732-890F-B44059BD7F79}" type="datetime1">
              <a:rPr lang="ru-RU"/>
              <a:pPr>
                <a:defRPr/>
              </a:pPr>
              <a:t>11.05.2023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66F5C-525F-4959-BF5C-FF437D6D14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70965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DD681-CD08-47F3-BE84-DAA4C62AE75F}" type="datetime1">
              <a:rPr lang="ru-RU"/>
              <a:pPr>
                <a:defRPr/>
              </a:pPr>
              <a:t>11.05.2023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65B0B-1AE8-4827-B12E-59065F69D2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236944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3B0DA-A344-46DE-9478-FF7AF7A3A35A}" type="datetime1">
              <a:rPr lang="ru-RU"/>
              <a:pPr>
                <a:defRPr/>
              </a:pPr>
              <a:t>11.05.2023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10CE4-8654-4196-83F1-0E08A81E98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00198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3759" y="685800"/>
            <a:ext cx="2743200" cy="1371600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9" y="685800"/>
            <a:ext cx="4457701" cy="53086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3759" y="2209800"/>
            <a:ext cx="27432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CC79A-E884-460C-931D-D32901A807EF}" type="datetime1">
              <a:rPr lang="ru-RU"/>
              <a:pPr>
                <a:defRPr/>
              </a:pPr>
              <a:t>11.05.2023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78814-7AF4-45DB-A135-E560130BC7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0384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109" y="1447800"/>
            <a:ext cx="4514850" cy="1143000"/>
          </a:xfrm>
        </p:spPr>
        <p:txBody>
          <a:bodyPr anchor="b"/>
          <a:lstStyle>
            <a:lvl1pPr algn="l">
              <a:defRPr sz="21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1759" y="914400"/>
            <a:ext cx="2460731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109" y="2777067"/>
            <a:ext cx="4516041" cy="2048933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2DD6D-90C5-440E-9A79-3D21C975692B}" type="datetime1">
              <a:rPr lang="ru-RU"/>
              <a:pPr>
                <a:defRPr/>
              </a:pPr>
              <a:t>11.05.2023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11942-B9F8-4413-8B31-85A053BC85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20403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14350" y="533400"/>
            <a:ext cx="8114109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843867"/>
            <a:ext cx="6228158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8B289-7F53-49D8-BF9D-ED2405C636CC}" type="datetime1">
              <a:rPr lang="ru-RU"/>
              <a:pPr>
                <a:defRPr/>
              </a:pPr>
              <a:t>11.05.2023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E0AAB-5166-4BD0-B186-CAF87A65A1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23468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685800"/>
            <a:ext cx="7543800" cy="2743200"/>
          </a:xfrm>
        </p:spPr>
        <p:txBody>
          <a:bodyPr/>
          <a:lstStyle>
            <a:lvl1pPr algn="l">
              <a:defRPr sz="24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114800"/>
            <a:ext cx="6401991" cy="1879600"/>
          </a:xfrm>
        </p:spPr>
        <p:txBody>
          <a:bodyPr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9A866-BD1D-49C1-93D3-32F449C8BA86}" type="datetime1">
              <a:rPr lang="ru-RU"/>
              <a:pPr>
                <a:defRPr/>
              </a:pPr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39AF6-E991-4582-9E9C-76CE6E4F09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85296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/>
          <p:cNvSpPr txBox="1"/>
          <p:nvPr/>
        </p:nvSpPr>
        <p:spPr>
          <a:xfrm>
            <a:off x="398860" y="812800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latin typeface="+mn-lt"/>
                <a:cs typeface="+mn-cs"/>
              </a:rPr>
              <a:t>“</a:t>
            </a:r>
          </a:p>
        </p:txBody>
      </p:sp>
      <p:sp>
        <p:nvSpPr>
          <p:cNvPr id="6" name="TextBox 14"/>
          <p:cNvSpPr txBox="1"/>
          <p:nvPr/>
        </p:nvSpPr>
        <p:spPr>
          <a:xfrm>
            <a:off x="7714060" y="2768600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latin typeface="+mn-lt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685800"/>
            <a:ext cx="6858001" cy="2743200"/>
          </a:xfrm>
        </p:spPr>
        <p:txBody>
          <a:bodyPr/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84659" y="3429000"/>
            <a:ext cx="6400800" cy="3810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4301068"/>
            <a:ext cx="6400800" cy="1684865"/>
          </a:xfrm>
        </p:spPr>
        <p:txBody>
          <a:bodyPr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0C24C-F353-4669-AE3B-92AABE99D7B3}" type="datetime1">
              <a:rPr lang="ru-RU"/>
              <a:pPr>
                <a:defRPr/>
              </a:pPr>
              <a:t>11.05.2023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2086A-82BB-4B74-A6DE-A7484D81CC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45365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3429000"/>
            <a:ext cx="6400800" cy="1697400"/>
          </a:xfrm>
        </p:spPr>
        <p:txBody>
          <a:bodyPr anchor="b"/>
          <a:lstStyle>
            <a:lvl1pPr algn="l">
              <a:defRPr sz="24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8" y="5132981"/>
            <a:ext cx="6401993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6056F-4C55-4CC6-BB0D-7F71359503F7}" type="datetime1">
              <a:rPr lang="ru-RU"/>
              <a:pPr>
                <a:defRPr/>
              </a:pPr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6C065-8675-43A9-8403-1D180F7F18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36801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398860" y="812800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latin typeface="+mn-lt"/>
                <a:cs typeface="+mn-cs"/>
              </a:rPr>
              <a:t>“</a:t>
            </a:r>
          </a:p>
        </p:txBody>
      </p:sp>
      <p:sp>
        <p:nvSpPr>
          <p:cNvPr id="6" name="TextBox 11"/>
          <p:cNvSpPr txBox="1"/>
          <p:nvPr/>
        </p:nvSpPr>
        <p:spPr>
          <a:xfrm>
            <a:off x="7714060" y="2768600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latin typeface="+mn-lt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685800"/>
            <a:ext cx="6858000" cy="2743200"/>
          </a:xfrm>
        </p:spPr>
        <p:txBody>
          <a:bodyPr/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3928534"/>
            <a:ext cx="6400801" cy="1049866"/>
          </a:xfrm>
        </p:spPr>
        <p:txBody>
          <a:bodyPr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978400"/>
            <a:ext cx="64008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8B693-4D01-4B97-88FA-82F5B7137DB3}" type="datetime1">
              <a:rPr lang="ru-RU"/>
              <a:pPr>
                <a:defRPr/>
              </a:pPr>
              <a:t>11.05.2023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19C5D-B35E-4AF7-BC8B-B8C56E0FFA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8190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685800"/>
            <a:ext cx="7543800" cy="2743200"/>
          </a:xfrm>
        </p:spPr>
        <p:txBody>
          <a:bodyPr/>
          <a:lstStyle>
            <a:lvl1pPr>
              <a:defRPr lang="en-US" b="0" dirty="0"/>
            </a:lvl1pPr>
          </a:lstStyle>
          <a:p>
            <a:pPr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3928534"/>
            <a:ext cx="6400800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766733"/>
            <a:ext cx="64008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C3A13-24D0-4546-B513-33F7D10DA5D4}" type="datetime1">
              <a:rPr lang="ru-RU"/>
              <a:pPr>
                <a:defRPr/>
              </a:pPr>
              <a:t>11.05.2023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B6021-E953-452C-90D2-59FDC13F55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862798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58696-5492-4089-8992-9FDEFDD26C23}" type="datetime1">
              <a:rPr lang="ru-RU"/>
              <a:pPr>
                <a:defRPr/>
              </a:pPr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79818-009A-41F9-ABC7-D6FF6127F9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692495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3909" y="685800"/>
            <a:ext cx="154305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685800"/>
            <a:ext cx="58674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722AD-9AD0-4B5E-BD60-A8DE900184CA}" type="datetime1">
              <a:rPr lang="ru-RU"/>
              <a:pPr>
                <a:defRPr/>
              </a:pPr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FEE3F-5E79-4663-8380-79175E104D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3042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6"/>
          <p:cNvGrpSpPr>
            <a:grpSpLocks/>
          </p:cNvGrpSpPr>
          <p:nvPr/>
        </p:nvGrpSpPr>
        <p:grpSpPr bwMode="auto">
          <a:xfrm>
            <a:off x="6905625" y="2963864"/>
            <a:ext cx="2235994" cy="320833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5852" y="2963333"/>
              <a:ext cx="912975" cy="91296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83"/>
              <a:ext cx="2981858" cy="298181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3013" y="3285648"/>
              <a:ext cx="1895814" cy="1895788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853" y="3131636"/>
              <a:ext cx="1744974" cy="17449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600" y="3682589"/>
              <a:ext cx="1270227" cy="127021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160" y="4487864"/>
            <a:ext cx="6400800" cy="150653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458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3160" y="685800"/>
            <a:ext cx="6400800" cy="361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8310" y="6172201"/>
            <a:ext cx="120015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750" b="0" i="0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7B108DFA-35F5-4813-BD06-FF6430DFDBF8}" type="datetime1">
              <a:rPr lang="ru-RU"/>
              <a:pPr>
                <a:defRPr/>
              </a:pPr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3160" y="6172201"/>
            <a:ext cx="565785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5578476"/>
            <a:ext cx="857250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2400" b="0" i="0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F85A2497-AD83-427C-9B20-72BC8D0D46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315480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342900" rtl="0" fontAlgn="base">
        <a:spcBef>
          <a:spcPct val="0"/>
        </a:spcBef>
        <a:spcAft>
          <a:spcPct val="0"/>
        </a:spcAft>
        <a:defRPr sz="2700" kern="1200" cap="all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l" defTabSz="342900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Century Gothic" pitchFamily="34" charset="0"/>
        </a:defRPr>
      </a:lvl2pPr>
      <a:lvl3pPr algn="l" defTabSz="342900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Century Gothic" pitchFamily="34" charset="0"/>
        </a:defRPr>
      </a:lvl3pPr>
      <a:lvl4pPr algn="l" defTabSz="342900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Century Gothic" pitchFamily="34" charset="0"/>
        </a:defRPr>
      </a:lvl4pPr>
      <a:lvl5pPr algn="l" defTabSz="342900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fontAlgn="base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itchFamily="18" charset="2"/>
        <a:buChar char=""/>
        <a:defRPr sz="1500" kern="1200">
          <a:solidFill>
            <a:srgbClr val="68370F"/>
          </a:solidFill>
          <a:latin typeface="+mn-lt"/>
          <a:ea typeface="+mn-ea"/>
          <a:cs typeface="+mn-cs"/>
        </a:defRPr>
      </a:lvl1pPr>
      <a:lvl2pPr marL="557213" indent="-214313" algn="l" defTabSz="342900" rtl="0" fontAlgn="base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itchFamily="18" charset="2"/>
        <a:buChar char=""/>
        <a:defRPr kern="1200">
          <a:solidFill>
            <a:srgbClr val="68370F"/>
          </a:solidFill>
          <a:latin typeface="+mn-lt"/>
          <a:ea typeface="+mn-ea"/>
          <a:cs typeface="+mn-cs"/>
        </a:defRPr>
      </a:lvl2pPr>
      <a:lvl3pPr marL="900113" indent="-214313" algn="l" defTabSz="342900" rtl="0" fontAlgn="base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itchFamily="18" charset="2"/>
        <a:buChar char=""/>
        <a:defRPr sz="1200" kern="1200">
          <a:solidFill>
            <a:srgbClr val="68370F"/>
          </a:solidFill>
          <a:latin typeface="+mn-lt"/>
          <a:ea typeface="+mn-ea"/>
          <a:cs typeface="+mn-cs"/>
        </a:defRPr>
      </a:lvl3pPr>
      <a:lvl4pPr marL="1157288" indent="-128588" algn="l" defTabSz="342900" rtl="0" fontAlgn="base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itchFamily="18" charset="2"/>
        <a:buChar char=""/>
        <a:defRPr sz="1050" kern="1200">
          <a:solidFill>
            <a:srgbClr val="68370F"/>
          </a:solidFill>
          <a:latin typeface="+mn-lt"/>
          <a:ea typeface="+mn-ea"/>
          <a:cs typeface="+mn-cs"/>
        </a:defRPr>
      </a:lvl4pPr>
      <a:lvl5pPr marL="1585913" indent="-214313" algn="l" defTabSz="342900" rtl="0" fontAlgn="base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itchFamily="18" charset="2"/>
        <a:buChar char=""/>
        <a:defRPr sz="1050" kern="1200">
          <a:solidFill>
            <a:srgbClr val="68370F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764704" y="0"/>
            <a:ext cx="11809312" cy="6858000"/>
          </a:xfrm>
          <a:prstGeom prst="rect">
            <a:avLst/>
          </a:prstGeom>
        </p:spPr>
      </p:pic>
      <p:pic>
        <p:nvPicPr>
          <p:cNvPr id="3" name="Объект 1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476671" y="188640"/>
            <a:ext cx="1944216" cy="2520280"/>
          </a:xfrm>
          <a:prstGeom prst="rect">
            <a:avLst/>
          </a:prstGeom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20999925" rev="0"/>
            </a:camera>
            <a:lightRig rig="glow" dir="t">
              <a:rot lat="0" lon="0" rev="4800000"/>
            </a:lightRig>
          </a:scene3d>
          <a:sp3d prstMaterial="matte">
            <a:bevelT w="139700"/>
          </a:sp3d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-1692696" y="2708920"/>
            <a:ext cx="11737303" cy="2736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kumimoji="0" lang="ru-RU" sz="11800" b="1" i="1" u="none" strike="noStrike" kern="1200" cap="all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FAA93A"/>
                </a:solidFill>
                <a:effectLst>
                  <a:outerShdw dist="38100" dir="1800000" sx="1000" sy="1000" algn="bl" rotWithShape="0">
                    <a:prstClr val="black"/>
                  </a:outerShdw>
                </a:effectLst>
                <a:uLnTx/>
                <a:uFillTx/>
                <a:ea typeface="+mj-ea"/>
                <a:cs typeface="+mj-cs"/>
              </a:rPr>
              <a:t> </a:t>
            </a:r>
            <a:r>
              <a:rPr lang="ru-RU" sz="11800" b="1" i="1" dirty="0">
                <a:ln w="13462">
                  <a:solidFill>
                    <a:prstClr val="black"/>
                  </a:solidFill>
                  <a:prstDash val="solid"/>
                </a:ln>
                <a:effectLst>
                  <a:outerShdw dist="38100" dir="1800000" sx="1000" sy="1000" algn="bl" rotWithShape="0">
                    <a:prstClr val="black"/>
                  </a:outerShdw>
                </a:effectLst>
              </a:rPr>
              <a:t>Соблюдение мер безопасности на воде – основа обеспечения сохранности жизни и здоровья граждан</a:t>
            </a:r>
            <a:endParaRPr kumimoji="0" lang="ru-RU" sz="4300" b="1" u="none" strike="noStrike" kern="1200" cap="all" spc="0" normalizeH="0" baseline="0" noProof="0" dirty="0">
              <a:ln w="25400">
                <a:solidFill>
                  <a:prstClr val="black"/>
                </a:solidFill>
                <a:prstDash val="solid"/>
              </a:ln>
              <a:effectLst>
                <a:outerShdw dist="38100" dir="1800000" sx="1000" sy="1000" algn="bl" rotWithShape="0">
                  <a:prstClr val="black"/>
                </a:outerShdw>
              </a:effectLst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300" b="1" u="none" strike="noStrike" kern="1200" cap="all" spc="0" normalizeH="0" baseline="0" noProof="0" dirty="0">
              <a:ln w="25400">
                <a:solidFill>
                  <a:prstClr val="black"/>
                </a:solidFill>
                <a:prstDash val="solid"/>
              </a:ln>
              <a:solidFill>
                <a:srgbClr val="FFFF00"/>
              </a:solidFill>
              <a:effectLst>
                <a:outerShdw dist="38100" dir="1800000" sx="1000" sy="1000" algn="bl" rotWithShape="0">
                  <a:prstClr val="black"/>
                </a:outerShdw>
              </a:effectLst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27269" y="4509213"/>
            <a:ext cx="46579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e-BY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e-BY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ea typeface="+mn-ea"/>
                <a:cs typeface="+mn-cs"/>
              </a:rPr>
              <a:t>    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0079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19387708"/>
              </p:ext>
            </p:extLst>
          </p:nvPr>
        </p:nvGraphicFramePr>
        <p:xfrm>
          <a:off x="-1908720" y="-3"/>
          <a:ext cx="11052720" cy="6872110"/>
        </p:xfrm>
        <a:graphic>
          <a:graphicData uri="http://schemas.openxmlformats.org/drawingml/2006/table">
            <a:tbl>
              <a:tblPr/>
              <a:tblGrid>
                <a:gridCol w="1800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xmlns="" val="476609166"/>
                    </a:ext>
                  </a:extLst>
                </a:gridCol>
                <a:gridCol w="2807486">
                  <a:extLst>
                    <a:ext uri="{9D8B030D-6E8A-4147-A177-3AD203B41FA5}">
                      <a16:colId xmlns:a16="http://schemas.microsoft.com/office/drawing/2014/main" xmlns="" val="552584072"/>
                    </a:ext>
                  </a:extLst>
                </a:gridCol>
                <a:gridCol w="71483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9774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46964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Мядельский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(10)</a:t>
                      </a:r>
                    </a:p>
                  </a:txBody>
                  <a:tcPr marL="22297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3139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№  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736            от  19.04.2023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7622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58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 №1 ДУП «Санаторий «Нарочь»Пляж №2 ДУП «Санаторий «Нарочь»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ДУП санаторий «Нарочь»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Спасательная станция "Нарочь" ОСВОД Спасательная станция "Нарочь" ОСВОД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4696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59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 ДУП санаторий «Нарочанка»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ДУП санаторий «Нарочанка»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7163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005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60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 Санаторий «Журавушка»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КПУП « Минскхлебпром»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Спасательная станция "Зубренок" ОСВОД 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005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61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 УО НДООЦ «Зубренок»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УО НДООЦ «Зубренок»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Спасательная станция "Зубренок" ОСВОД 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4696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62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 ОЦ «Нарочанка»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ДУП «Санаторий «Нарочанка»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0896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63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Пляжно- парковая зона к.п.Нарочь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ГПУ Национальный парк «Нарочанский»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005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64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 РСКУП «Санаторий «Белая Русь»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РСКУП «Санаторий «Белая Русь», МВД РБ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Спасательная станция "Нарочь" ОСВОД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46964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65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 ГЛОУ «Санаторий «Сосны»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ГЛОУ «Санаторий «Сосны», управления делами Президента РБ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46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4696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66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 "Наносы Отдых"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Наносы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9005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67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Пляж на оз.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Мястро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г.Мядель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УП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Мядельское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ЖКХ»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Мядельская спасательная станция ОСВОД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46964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Несвижский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(3)</a:t>
                      </a:r>
                    </a:p>
                  </a:txBody>
                  <a:tcPr marL="22297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43313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68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озере Дикое городской пляж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РУП «Несвижское ЖКХ»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№181 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Несвижский спасательный пост ОСВОД (круглогодичный)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8833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69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пруду «Тихая заводь»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Городейский поселковый исполком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от 24.01.22</a:t>
                      </a:r>
                    </a:p>
                  </a:txBody>
                  <a:tcPr marL="4129" marR="4129" marT="41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Спасательный пост "Тихая заводъ" ОСВОД (сезонный)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4696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70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Место купания озере д.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С.Липка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Несвижский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сельисполком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46964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Пуховичский (5)</a:t>
                      </a:r>
                    </a:p>
                  </a:txBody>
                  <a:tcPr marL="185816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43313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Городской пляж на р. Титовка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 «Жилтеплосервис»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№951 от 31.03.2022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Марьиногорский спасательный пост ОСВОД (круглогодичный)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31228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72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Место купания на озере Материнское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 «Жилтеплосервис»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"Материнский" спасательный пост ОСВОД (сезонный)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46964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73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Место купания на озере Михайловское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 «Пуховичское ПМС»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"Михайловский" спасательный пост ОСВОД (сезонный)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2861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74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Место купания на водоёме аг. Дукора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 «Жилтеплосервис»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14696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75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Место купания на водоеме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Узляны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»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УП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Жилтеплосервис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»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146964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Слуцкий (2)</a:t>
                      </a:r>
                    </a:p>
                  </a:txBody>
                  <a:tcPr marL="148653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14696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76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Водохранилище Рудня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ОДО «Универсалсервис»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№892 от 25.03.2022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  <a:tr h="31228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77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р.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Случь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в районе 11 городка ул. Социалистическая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г.Слуцк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КУП «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Слуцкое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ЖКХ»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Слуцкий спасательный пост ОСВОД (круглогодичный)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4548540"/>
              </p:ext>
            </p:extLst>
          </p:nvPr>
        </p:nvGraphicFramePr>
        <p:xfrm>
          <a:off x="-1908720" y="9"/>
          <a:ext cx="11052720" cy="6699345"/>
        </p:xfrm>
        <a:graphic>
          <a:graphicData uri="http://schemas.openxmlformats.org/drawingml/2006/table">
            <a:tbl>
              <a:tblPr/>
              <a:tblGrid>
                <a:gridCol w="21602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xmlns="" val="769614030"/>
                    </a:ext>
                  </a:extLst>
                </a:gridCol>
                <a:gridCol w="2525968">
                  <a:extLst>
                    <a:ext uri="{9D8B030D-6E8A-4147-A177-3AD203B41FA5}">
                      <a16:colId xmlns:a16="http://schemas.microsoft.com/office/drawing/2014/main" xmlns="" val="3695016856"/>
                    </a:ext>
                  </a:extLst>
                </a:gridCol>
                <a:gridCol w="60623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3980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52762">
                <a:tc gridSpan="4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Смолевичский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(3)</a:t>
                      </a:r>
                    </a:p>
                  </a:txBody>
                  <a:tcPr marL="153262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2762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78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Пляж, Смолевичское водохранилище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ОАО «ПМК-72»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№903 от 29.03. 2022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Смолевичская спасательная станция ОСВОД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72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КУП «Смолевичское ЖКХ»</a:t>
                      </a:r>
                      <a:endParaRPr lang="x-none"/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998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79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Пляж, Петровичское водохранилище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Драчковский сельисполком КУП «Смолевичское ЖКХ»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Петровичский спасательный пост ОСВОД (сезонный)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5276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80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Пляж,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Дубровское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водохранилище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ОАО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Озерицкий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- Агро»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52762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Солигорский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(2)</a:t>
                      </a:r>
                    </a:p>
                  </a:txBody>
                  <a:tcPr marL="191578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1548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81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Пляжная зона Солигорского водохранилища в г. Солигорске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СТУШИ 1 «ЖКХ «Комплекс»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№447от  28.03.2023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Солигорский пост ОСВОД(сезонный)</a:t>
                      </a:r>
                    </a:p>
                  </a:txBody>
                  <a:tcPr marL="4257" marR="4257" marT="42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527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4998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82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Пляжная зона водоема д.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Саковичи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Старобинский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сельисполком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 ГЛХУ Старобинский лесхоз», ГП «Эко Комплекс»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Спасательный пост "Саковичи" ОСВОД (сезонный) </a:t>
                      </a:r>
                    </a:p>
                  </a:txBody>
                  <a:tcPr marL="4257" marR="4257" marT="42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52762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Стародорожский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(4)</a:t>
                      </a:r>
                    </a:p>
                  </a:txBody>
                  <a:tcPr marL="153262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013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83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пруд в д. Буденичи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ГЛХУ «Стародорожский лесхоз»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№308 от 18.04.2018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Стародорожский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№2 пост ОСВОД(сезонный)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4998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84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озеро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Скачальское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»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ГЛХУ «Стародорожский лесхоз»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Спасательный пост "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Скачальское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" ОСВОД (сезонный)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4998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85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Водохранилище "Левки"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ГУП «Стародорожское ПМС»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Спасательный пост "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Левки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" ОСВОД (сезонный)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6154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86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пруд в г. Старые Дороги по ул. Московская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КУП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Стародорожское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ЖКХ»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8316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Стародорожский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№1 пост ОСВОД (круглогодичный)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52762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Столбцовский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(7)</a:t>
                      </a:r>
                    </a:p>
                  </a:txBody>
                  <a:tcPr marL="191578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52762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87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Городекой пляж на р. Неман, ул. Набережная, г. Столбцы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РУП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Столбцовский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ОКС»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№384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Столбцовский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спасательный пост №2 ОСВОД (сезонный)</a:t>
                      </a:r>
                    </a:p>
                  </a:txBody>
                  <a:tcPr marL="4257" marR="4257" marT="42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972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от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59859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88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 на озере г. Столбцы ( ул.17 Сентября)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РУП «Столбцовский ОКС»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15.03.2022</a:t>
                      </a:r>
                    </a:p>
                  </a:txBody>
                  <a:tcPr marL="38316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Столбцовский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спасательный пост №1ОСВОД (круглогодичный)</a:t>
                      </a:r>
                    </a:p>
                  </a:txBody>
                  <a:tcPr marL="4257" marR="4257" marT="42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52762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89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 на р. Неман ТОК «Высокий берег»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ТОК «Высокий берег»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</a:t>
                      </a:r>
                    </a:p>
                  </a:txBody>
                  <a:tcPr marL="4257" marR="4257" marT="42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527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44998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р. Неман вблизи детского оздоровительного лагеря «Теремок»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ОАО «Вишневецкий- агро»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Спасательный пост "Теремок" ОСВОД(сезонный)</a:t>
                      </a:r>
                    </a:p>
                  </a:txBody>
                  <a:tcPr marL="4257" marR="4257" marT="42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5276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реке Неман вблизи д.Жуков Борок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СХФ «Аталезь-агро»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5276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92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озере Кромань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ГЛХУ «Столбцовский лесхоз»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15276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93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водоеме д. Подгорная (правая сторона)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ООО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Рудьмянское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хозяйство»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44557183"/>
              </p:ext>
            </p:extLst>
          </p:nvPr>
        </p:nvGraphicFramePr>
        <p:xfrm>
          <a:off x="-1908720" y="-1"/>
          <a:ext cx="11052720" cy="6722103"/>
        </p:xfrm>
        <a:graphic>
          <a:graphicData uri="http://schemas.openxmlformats.org/drawingml/2006/table">
            <a:tbl>
              <a:tblPr/>
              <a:tblGrid>
                <a:gridCol w="1800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8254">
                  <a:extLst>
                    <a:ext uri="{9D8B030D-6E8A-4147-A177-3AD203B41FA5}">
                      <a16:colId xmlns:a16="http://schemas.microsoft.com/office/drawing/2014/main" xmlns="" val="4114728143"/>
                    </a:ext>
                  </a:extLst>
                </a:gridCol>
                <a:gridCol w="29781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55601">
                  <a:extLst>
                    <a:ext uri="{9D8B030D-6E8A-4147-A177-3AD203B41FA5}">
                      <a16:colId xmlns:a16="http://schemas.microsoft.com/office/drawing/2014/main" xmlns="" val="2694388540"/>
                    </a:ext>
                  </a:extLst>
                </a:gridCol>
                <a:gridCol w="236790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1484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9774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55306">
                <a:tc gridSpan="7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Узденский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(4)</a:t>
                      </a:r>
                    </a:p>
                  </a:txBody>
                  <a:tcPr marL="385010" marR="7130" marT="71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92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94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Место для купания на р. Неман, аг. Могильно, ул. Школьная</a:t>
                      </a:r>
                      <a:endParaRPr lang="x-none"/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Место для купания на р. Неман, аг. Могильно, ул. Школьная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РУП «Узденское ЖКХ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РУП «Узденское ЖКХ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№575 от 22.03.2022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130" marR="7130" marT="713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333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95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Место купания на Лошанском водохранилище в районе д. Кривели</a:t>
                      </a:r>
                      <a:endParaRPr lang="x-none"/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Место купания на Лошанском водохранилище в районе д. Кривели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РУП «Узденское ЖКХ</a:t>
                      </a:r>
                    </a:p>
                  </a:txBody>
                  <a:tcPr marL="7130" marR="7130" marT="71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РУП «Узденское ЖКХ</a:t>
                      </a:r>
                    </a:p>
                  </a:txBody>
                  <a:tcPr marL="7130" marR="7130" marT="71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"Лошанский" спасательный пост ОСВОД (сезонный)</a:t>
                      </a:r>
                    </a:p>
                  </a:txBody>
                  <a:tcPr marL="7130" marR="7130" marT="713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333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96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Место купания на озере в аг. Озеро по ул. Первомайской</a:t>
                      </a:r>
                      <a:endParaRPr lang="x-none"/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Место купания на озере в аг. Озеро по ул. Первомайской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РУП «Узденское ЖКХ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РУП «Узденское ЖКХ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4168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Спасательный пост "Озеро"ОСВОД (сезонный)</a:t>
                      </a:r>
                    </a:p>
                  </a:txBody>
                  <a:tcPr marL="7130" marR="7130" marT="713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530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97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Водоем по ул. Неманская в г. Узда</a:t>
                      </a:r>
                      <a:endParaRPr lang="x-none" dirty="0"/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Водоем по ул. Неманская в г. Узда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РУП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Узденское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ЖКХ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РУП «Узденское ЖКХ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130" marR="7130" marT="713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55306">
                <a:tc gridSpan="7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Червенский (2)</a:t>
                      </a:r>
                    </a:p>
                  </a:txBody>
                  <a:tcPr marL="320842" marR="7130" marT="71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9872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водоеме Натальевск</a:t>
                      </a:r>
                      <a:endParaRPr lang="x-none"/>
                    </a:p>
                  </a:txBody>
                  <a:tcPr marL="7130" marR="7130" marT="71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водоеме Натальевск</a:t>
                      </a:r>
                    </a:p>
                  </a:txBody>
                  <a:tcPr marL="7130" marR="7130" marT="71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 «Червенское ЖКХ»</a:t>
                      </a:r>
                    </a:p>
                  </a:txBody>
                  <a:tcPr marL="7130" marR="7130" marT="71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 «Червенское ЖКХ»</a:t>
                      </a:r>
                    </a:p>
                  </a:txBody>
                  <a:tcPr marL="7130" marR="7130" marT="71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№488 от 28.03.2022 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Червенский спасательный пост ОСВОД(круглогодичный)</a:t>
                      </a:r>
                    </a:p>
                  </a:txBody>
                  <a:tcPr marL="7130" marR="7130" marT="71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992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99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отдыха, р. Волма, д. Озерный</a:t>
                      </a:r>
                      <a:endParaRPr lang="x-none" dirty="0"/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отдыха, р. Волма, д. Озерный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филиал «Санаторий «Волма», ГП «Минтранс»</a:t>
                      </a:r>
                    </a:p>
                  </a:txBody>
                  <a:tcPr marL="7130" marR="7130" marT="71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филиал «Санаторий «Волма», ГП «Минтранс»</a:t>
                      </a:r>
                    </a:p>
                  </a:txBody>
                  <a:tcPr marL="7130" marR="7130" marT="71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4168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55306">
                <a:tc gridSpan="7"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г.Жодино (1)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74309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Городской пляж на р. Плиса в г. Жодино</a:t>
                      </a:r>
                      <a:endParaRPr lang="x-none"/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Городской пляж на р. Плиса в г. Жодино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ГУП «Объединение ЖКХ»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ГУП «Объединение ЖКХ»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№341 от 02.03.2022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"Жодинский" спасательный пост ОСВОД(круглогодичный)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87859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: 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x-none" dirty="0"/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707439">
                <a:tc gridSpan="7">
                  <a:txBody>
                    <a:bodyPr/>
                    <a:lstStyle/>
                    <a:p>
                      <a:pPr algn="l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130" marR="7130" marT="713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87951"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7130" marR="7130" marT="713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7130" marR="7130" marT="7130" marB="0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7130" marR="7130" marT="713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7130" marR="7130" marT="713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7130" marR="7130" marT="713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7130" marR="7130" marT="713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130" marR="7130" marT="713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639260" y="1359694"/>
            <a:ext cx="388580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sz="1350" b="1" dirty="0">
                <a:solidFill>
                  <a:prstClr val="black"/>
                </a:solidFill>
                <a:latin typeface="Arial" charset="0"/>
                <a:cs typeface="Arial" charset="0"/>
              </a:rPr>
              <a:t>Количество рек и ручьев Минской области</a:t>
            </a:r>
            <a:endParaRPr lang="en-US" sz="1350" b="1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32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xmlns="" val="1548850013"/>
              </p:ext>
            </p:extLst>
          </p:nvPr>
        </p:nvGraphicFramePr>
        <p:xfrm>
          <a:off x="0" y="1024067"/>
          <a:ext cx="9144000" cy="4893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338A3ED5-FB05-47E4-8036-27B6381354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87148896"/>
              </p:ext>
            </p:extLst>
          </p:nvPr>
        </p:nvGraphicFramePr>
        <p:xfrm>
          <a:off x="261687" y="1439273"/>
          <a:ext cx="8707856" cy="44573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6143">
                  <a:extLst>
                    <a:ext uri="{9D8B030D-6E8A-4147-A177-3AD203B41FA5}">
                      <a16:colId xmlns:a16="http://schemas.microsoft.com/office/drawing/2014/main" xmlns="" val="346064062"/>
                    </a:ext>
                  </a:extLst>
                </a:gridCol>
                <a:gridCol w="5638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38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63885">
                  <a:extLst>
                    <a:ext uri="{9D8B030D-6E8A-4147-A177-3AD203B41FA5}">
                      <a16:colId xmlns:a16="http://schemas.microsoft.com/office/drawing/2014/main" xmlns="" val="1173613902"/>
                    </a:ext>
                  </a:extLst>
                </a:gridCol>
                <a:gridCol w="628792">
                  <a:extLst>
                    <a:ext uri="{9D8B030D-6E8A-4147-A177-3AD203B41FA5}">
                      <a16:colId xmlns:a16="http://schemas.microsoft.com/office/drawing/2014/main" xmlns="" val="1228458261"/>
                    </a:ext>
                  </a:extLst>
                </a:gridCol>
                <a:gridCol w="565699">
                  <a:extLst>
                    <a:ext uri="{9D8B030D-6E8A-4147-A177-3AD203B41FA5}">
                      <a16:colId xmlns:a16="http://schemas.microsoft.com/office/drawing/2014/main" xmlns="" val="4083840797"/>
                    </a:ext>
                  </a:extLst>
                </a:gridCol>
                <a:gridCol w="648294">
                  <a:extLst>
                    <a:ext uri="{9D8B030D-6E8A-4147-A177-3AD203B41FA5}">
                      <a16:colId xmlns:a16="http://schemas.microsoft.com/office/drawing/2014/main" xmlns="" val="1947395789"/>
                    </a:ext>
                  </a:extLst>
                </a:gridCol>
                <a:gridCol w="548902">
                  <a:extLst>
                    <a:ext uri="{9D8B030D-6E8A-4147-A177-3AD203B41FA5}">
                      <a16:colId xmlns:a16="http://schemas.microsoft.com/office/drawing/2014/main" xmlns="" val="2320164892"/>
                    </a:ext>
                  </a:extLst>
                </a:gridCol>
                <a:gridCol w="573656">
                  <a:extLst>
                    <a:ext uri="{9D8B030D-6E8A-4147-A177-3AD203B41FA5}">
                      <a16:colId xmlns:a16="http://schemas.microsoft.com/office/drawing/2014/main" xmlns="" val="2195721957"/>
                    </a:ext>
                  </a:extLst>
                </a:gridCol>
                <a:gridCol w="586126">
                  <a:extLst>
                    <a:ext uri="{9D8B030D-6E8A-4147-A177-3AD203B41FA5}">
                      <a16:colId xmlns:a16="http://schemas.microsoft.com/office/drawing/2014/main" xmlns="" val="2201166603"/>
                    </a:ext>
                  </a:extLst>
                </a:gridCol>
                <a:gridCol w="636008">
                  <a:extLst>
                    <a:ext uri="{9D8B030D-6E8A-4147-A177-3AD203B41FA5}">
                      <a16:colId xmlns:a16="http://schemas.microsoft.com/office/drawing/2014/main" xmlns="" val="2718156956"/>
                    </a:ext>
                  </a:extLst>
                </a:gridCol>
                <a:gridCol w="470452">
                  <a:extLst>
                    <a:ext uri="{9D8B030D-6E8A-4147-A177-3AD203B41FA5}">
                      <a16:colId xmlns:a16="http://schemas.microsoft.com/office/drawing/2014/main" xmlns="" val="2807621940"/>
                    </a:ext>
                  </a:extLst>
                </a:gridCol>
                <a:gridCol w="712129">
                  <a:extLst>
                    <a:ext uri="{9D8B030D-6E8A-4147-A177-3AD203B41FA5}">
                      <a16:colId xmlns:a16="http://schemas.microsoft.com/office/drawing/2014/main" xmlns="" val="3395397775"/>
                    </a:ext>
                  </a:extLst>
                </a:gridCol>
              </a:tblGrid>
              <a:tr h="1589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Районы и города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2011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2017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2018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2019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2020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2021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2022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21224581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Березинский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36285437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Борисовский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10875849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Вилейский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82374990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Воложинский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99559012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Дзержинский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28188569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Жодино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3936864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Клецкий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7144" marR="7144" marT="71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83448390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Копыльский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15373937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Крупский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8207919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Логойский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40837490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Любанский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44797742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8197240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Молодечненский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06292287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Мядельский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58335850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Несвижский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81150283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Пуховичский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95400066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Слуцкий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82924355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Смолевичский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44111316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Солигорский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83005068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Стародорожский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57605286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Столбцовский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29664563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Узденский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x-non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7144" marR="7144" marT="71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33985006"/>
                  </a:ext>
                </a:extLst>
              </a:tr>
              <a:tr h="1968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Червенский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39388846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За Минскую область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76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75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1305419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57869EF-7CC3-4C03-A175-7184CC23DA2B}"/>
              </a:ext>
            </a:extLst>
          </p:cNvPr>
          <p:cNvSpPr txBox="1"/>
          <p:nvPr/>
        </p:nvSpPr>
        <p:spPr>
          <a:xfrm>
            <a:off x="2773680" y="1139190"/>
            <a:ext cx="49758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Гибель людей на водах с 2011 по 2022 года</a:t>
            </a:r>
            <a:endParaRPr lang="x-none" sz="1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2765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07569022"/>
              </p:ext>
            </p:extLst>
          </p:nvPr>
        </p:nvGraphicFramePr>
        <p:xfrm>
          <a:off x="179514" y="832866"/>
          <a:ext cx="8640957" cy="5620476"/>
        </p:xfrm>
        <a:graphic>
          <a:graphicData uri="http://schemas.openxmlformats.org/drawingml/2006/table">
            <a:tbl>
              <a:tblPr/>
              <a:tblGrid>
                <a:gridCol w="9347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400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135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1354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1414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1354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1414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1354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1414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1354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14149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513545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427854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600444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</a:tblGrid>
              <a:tr h="341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п/п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Наименование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районов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2012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2013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2014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2015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2016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2017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2018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2019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2020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2021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2022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Березинский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Борисовский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Вилейский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Воложинский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Дзержинский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гор. Жодино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Клецкий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2(-1)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Копыльский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Крупский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Логойский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Любанский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Минский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Молодечненский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Мядельский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10(-1)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Несвижский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Пуховичский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Слуцкий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Смолевичский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Солигорский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2(-2)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Стародорожский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Столбцовский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Узденский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Червенский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ИТОГО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134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121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107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101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113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114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108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105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105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103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103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Calibri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" y="314793"/>
            <a:ext cx="91439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ЧИСЛО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мест массового купания населения, определенных решениями райисполкомов и </a:t>
            </a:r>
            <a:r>
              <a:rPr kumimoji="0" lang="ru-RU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Жодинского</a:t>
            </a:r>
            <a:r>
              <a:rPr kumimoji="0" lang="ru-RU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горисполкома на 2012-2023 гг.</a:t>
            </a:r>
            <a:endParaRPr kumimoji="0" lang="ru-RU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6052230"/>
              </p:ext>
            </p:extLst>
          </p:nvPr>
        </p:nvGraphicFramePr>
        <p:xfrm>
          <a:off x="-2268760" y="4"/>
          <a:ext cx="11412758" cy="7124217"/>
        </p:xfrm>
        <a:graphic>
          <a:graphicData uri="http://schemas.openxmlformats.org/drawingml/2006/table">
            <a:tbl>
              <a:tblPr/>
              <a:tblGrid>
                <a:gridCol w="20882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52528">
                  <a:extLst>
                    <a:ext uri="{9D8B030D-6E8A-4147-A177-3AD203B41FA5}">
                      <a16:colId xmlns:a16="http://schemas.microsoft.com/office/drawing/2014/main" xmlns="" val="1027925081"/>
                    </a:ext>
                  </a:extLst>
                </a:gridCol>
                <a:gridCol w="2740937">
                  <a:extLst>
                    <a:ext uri="{9D8B030D-6E8A-4147-A177-3AD203B41FA5}">
                      <a16:colId xmlns:a16="http://schemas.microsoft.com/office/drawing/2014/main" xmlns="" val="3389743417"/>
                    </a:ext>
                  </a:extLst>
                </a:gridCol>
                <a:gridCol w="5425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8852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0141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Наименование зон массового отдыха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098" marR="2098" marT="20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Закрепленная организация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098" marR="2098" marT="20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 </a:t>
                      </a:r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 дата решения Р(Г)ИК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098" marR="2098" marT="20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Наличие спасательного объекта</a:t>
                      </a:r>
                    </a:p>
                  </a:txBody>
                  <a:tcPr marL="2098" marR="2098" marT="20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3802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Березинский (4)</a:t>
                      </a:r>
                    </a:p>
                  </a:txBody>
                  <a:tcPr marL="75523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853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Городекой пляж на р. Березина к востоку от ул. Ульянова в г. Березино</a:t>
                      </a:r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РКУП «Березинское ЖКХ»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№353 от 21.03.2023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Березенский спасательный пост ОСВОД (круглогодичный)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3802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Водоем в д.Поплавы, Березинского р-на</a:t>
                      </a:r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ОАО «Здравушка-милк»,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638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Поплавский с/с</a:t>
                      </a:r>
                      <a:endParaRPr lang="x-none"/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3802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Водоем в д.Маческ, Березинского р-на</a:t>
                      </a:r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УП«АгроМАЗ», 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638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Погостский с/с </a:t>
                      </a:r>
                      <a:endParaRPr lang="x-none"/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538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Акватория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р.Березина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по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пер.Речному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в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г.Березино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РКУП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Березинское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ЖКХ»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63802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Борисовский (8)</a:t>
                      </a:r>
                    </a:p>
                  </a:txBody>
                  <a:tcPr marL="94404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6151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по ул. Красноармейской в г. Борисове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ПУП «Борисовский комбинат текстильных материалов», ОАО «Резинотехника»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№559 от 22.03.2023</a:t>
                      </a:r>
                    </a:p>
                  </a:txBody>
                  <a:tcPr marL="18881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63802">
                <a:tc rowSpan="3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в районе ул. Парашютистов в г. Борисове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ОАО «Полимиз»,</a:t>
                      </a:r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7762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638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«ОАО Лесохимик»,</a:t>
                      </a:r>
                      <a:endParaRPr lang="x-none"/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253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ОАО «Борисовский шпалопропиточный завод»</a:t>
                      </a:r>
                      <a:endParaRPr lang="x-none"/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48695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Центральный городской пляж в районе пешеходного моста через р. Березину в г. Борисове</a:t>
                      </a:r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ОАО «Борисовский завод агрегатов», УП «Жилье»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Борисовская сп. станция ОСВОД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2538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в районе ул. П. Осипенко в г. Борисове</a:t>
                      </a:r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ОАО «Борисовский ДОК», УП «Бумажная фабрика»</a:t>
                      </a:r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48695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«Дубки» в районе железнодорожного моста через р. Березина</a:t>
                      </a:r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ОАО «Борисовдрев», филиал «Боримак» УП БКХ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Сезонный Спасательный пост "Дубки"ОСВОД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25380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«Пески» на правом берегу р. Березина в районе д. М. Стахово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ГОЛХУ «Борисовский опытный лесхоз»</a:t>
                      </a:r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638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Пригородный сельисполком</a:t>
                      </a:r>
                      <a:endParaRPr lang="x-none"/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325380">
                <a:tc rowSpan="3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«Брилевское поле» в районе д. Студенка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ОАО «завод сборного железобетона»,</a:t>
                      </a:r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3253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 lang="x-none"/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ОАО «Борисовжилстрой», Веселовский сельисполком</a:t>
                      </a:r>
                      <a:endParaRPr lang="x-none"/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638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 lang="x-none"/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 lang="x-none"/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64853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правом берегу р. Березина в районе д. Б.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Стахово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и д. Дудинка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ОАО «Борисовский завод медицинских препаратов», ГОЛХУ «Борисовский опытный лесхоз»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Спасательный пост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пост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"Дудинка" СОВОД (сезонный)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95153165"/>
              </p:ext>
            </p:extLst>
          </p:nvPr>
        </p:nvGraphicFramePr>
        <p:xfrm>
          <a:off x="-2124744" y="0"/>
          <a:ext cx="11268743" cy="6857999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xmlns="" val="472294137"/>
                    </a:ext>
                  </a:extLst>
                </a:gridCol>
                <a:gridCol w="2842562">
                  <a:extLst>
                    <a:ext uri="{9D8B030D-6E8A-4147-A177-3AD203B41FA5}">
                      <a16:colId xmlns:a16="http://schemas.microsoft.com/office/drawing/2014/main" xmlns="" val="2612121746"/>
                    </a:ext>
                  </a:extLst>
                </a:gridCol>
                <a:gridCol w="70444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7306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28008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Вилейский (4)</a:t>
                      </a:r>
                    </a:p>
                  </a:txBody>
                  <a:tcPr marL="30211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794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Детский пляж на р. Вилия «Солнечный» по ул. Московской в г. Вилейка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ГУП «Вилейское ЖКХ»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№367 от 18.03.2022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794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Городской пляж , Вилейское водохранилище, г. Вилейка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ГУП «Вилейское ЖКХ»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Вилейская спасательная станция ОСВОД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794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Слободское озеро пляж Вилейского в-ща вблизи д.Косута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ГОЛХУ «Вилейский опытный лесхоз»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Спасательный пост пост "Косута" ОСВОД (сезонный)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80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Пруд в д. Осиповичи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ГУП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Вилейское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ЖКХ»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595" marR="5595" marT="5595" marB="0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8008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Воложинский (5)</a:t>
                      </a:r>
                    </a:p>
                  </a:txBody>
                  <a:tcPr marL="251762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794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«Воложинское водохранилище» вблизи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РУП « Воложинский жилкомхоз»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№495 от 29.03.2022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Воложинский спасательный пост ОСВОД (сезонный)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4718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«Желтый берег» вблизи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ГЛХУ «Воложинский лесхоз»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10070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6787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«Саковщина» вблизи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РУП « Воложинский жилкомхоз»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Саковщинский спасательный пост ОСВОД (круглогодичный)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3414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</a:t>
                      </a:r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"Выгоничи"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ИП Зинченко 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4718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Погорелка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» вблизи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ГЛХУ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Воложинский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лесхоз»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10070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28008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Дзержинский (3)</a:t>
                      </a:r>
                    </a:p>
                  </a:txBody>
                  <a:tcPr marL="251762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66787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Водоем в д. Дя гильно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 «Дзержинское ЖКХ»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№608 от 21.03.2022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Дзержинский спасательный пост ОСВОД (круглогодичный)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66787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Водоем в д. Полоневичи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 «Дзержинское ЖКХ»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Спасательный пост "Полоневичи" ОСВОД (сезонный)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1811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Водоем курортно-санаторной зоны «Веста»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ООО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Сервистный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центр Веста»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 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28008">
                <a:tc gridSpan="5"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Клецкий (2)</a:t>
                      </a:r>
                    </a:p>
                  </a:txBody>
                  <a:tcPr marL="402819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44794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«Клецкий пруд», г. Клецк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КУП «Клецкое </a:t>
                      </a:r>
                      <a:r>
                        <a:rPr lang="ru-RU" sz="10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ЖКХ»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№400 от 29.03.2022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Клецкий спасательный пост ОСВОД (круглогодичный)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280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26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"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Беразнячок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"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Морочский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СИК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83690496"/>
              </p:ext>
            </p:extLst>
          </p:nvPr>
        </p:nvGraphicFramePr>
        <p:xfrm>
          <a:off x="-2052736" y="3"/>
          <a:ext cx="11196736" cy="6774744"/>
        </p:xfrm>
        <a:graphic>
          <a:graphicData uri="http://schemas.openxmlformats.org/drawingml/2006/table">
            <a:tbl>
              <a:tblPr/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80520">
                  <a:extLst>
                    <a:ext uri="{9D8B030D-6E8A-4147-A177-3AD203B41FA5}">
                      <a16:colId xmlns:a16="http://schemas.microsoft.com/office/drawing/2014/main" xmlns="" val="3579292983"/>
                    </a:ext>
                  </a:extLst>
                </a:gridCol>
                <a:gridCol w="2600897">
                  <a:extLst>
                    <a:ext uri="{9D8B030D-6E8A-4147-A177-3AD203B41FA5}">
                      <a16:colId xmlns:a16="http://schemas.microsoft.com/office/drawing/2014/main" xmlns="" val="2190661112"/>
                    </a:ext>
                  </a:extLst>
                </a:gridCol>
                <a:gridCol w="71204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9110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68679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Копыльский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(3)</a:t>
                      </a:r>
                    </a:p>
                  </a:txBody>
                  <a:tcPr marL="28989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229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пруду №2, г. Копыль у аг.Песочное</a:t>
                      </a:r>
                    </a:p>
                  </a:txBody>
                  <a:tcPr marL="41413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КУП «Копыльское ЖКХ»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№401 от 15.03.2022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Копыльский спасательный пост ОСВОД (круглогодичный)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775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пруду в д. Богуши</a:t>
                      </a:r>
                    </a:p>
                  </a:txBody>
                  <a:tcPr marL="41413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ОАО "ПМК-11" г.Копыль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Спасательный пост "Богуши"ОСВОД (сезонный)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775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29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водоеме д.Островок</a:t>
                      </a:r>
                    </a:p>
                  </a:txBody>
                  <a:tcPr marL="41413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КСУП «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Докторовичи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»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Спасательный пост "Островок" ОСВОД (сезонный)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68679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Крупский (10)</a:t>
                      </a:r>
                    </a:p>
                  </a:txBody>
                  <a:tcPr marL="4601" marR="4601" marT="460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867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«Выспа», оз.Селява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ГЛУХ «Крупский лесхоз»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0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№329 от 09.04. 2022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6867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«Шип», оз. Селява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ГЛУХ «Крупский лесхоз»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 </a:t>
                      </a:r>
                    </a:p>
                  </a:txBody>
                  <a:tcPr marL="4601" marR="4601" marT="46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361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32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«Золотой рог», оз. Селява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ГЛУХ «Крупский лесхоз»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32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«Панская Купальня», оз. Селява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ГПУ «Заказник «Селява»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361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34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«Гузовино», оз. Селява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ГПУ «Заказник «Селява»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332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«Комсомольский берег», оз. Селява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отдел образования, спорта и туризма Крупского РИК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Селявский спасательный пост ОСВОД (сезонный)</a:t>
                      </a:r>
                    </a:p>
                  </a:txBody>
                  <a:tcPr marL="4601" marR="4601" marT="46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361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«Лебединный берег» оз.Обида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ИП ВАСЬКО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361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37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«Селява Тур» оз. Селява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ООО «Селява Тур»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332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Городской пляж №1 на Крупском водохранилище , ул. Набережная, г. Крупки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КУП «Жилтеплострой»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Крупский спасательный пос ОСВОД (сезонный)</a:t>
                      </a:r>
                    </a:p>
                  </a:txBody>
                  <a:tcPr marL="4601" marR="4601" marT="46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332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39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Годской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пляж №2,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Крупское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водохранилище, ул. Восточная, г. Крупки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 КУП «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Жилтеплострой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»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68679">
                <a:tc gridSpan="5"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Логойский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(5)</a:t>
                      </a:r>
                    </a:p>
                  </a:txBody>
                  <a:tcPr marL="248478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332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Пруд в горнолыжном центр «Логойск»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Горнолыжный центр «Логойск»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№585 18.03.2022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024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41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Дом отдыха "Логойский"</a:t>
                      </a:r>
                    </a:p>
                  </a:txBody>
                  <a:tcPr marL="4601" marR="4601" marT="4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Турист-экскурс УП "Минсктурист"</a:t>
                      </a:r>
                    </a:p>
                  </a:txBody>
                  <a:tcPr marL="4601" marR="4601" marT="46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413" marR="4601" marT="4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68679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Пруд в горнолыжном оздоровительном комплексе «Силичи»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Горнолыжный оздоровительный комплекс «Силичи»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017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20864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Водоем Макова д.Погребище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Горнолыжный центр «Логойск»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6867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68679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44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Пруд д. Россохи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ГЛХУ «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Логойский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лесхоз»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 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1686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01457620"/>
              </p:ext>
            </p:extLst>
          </p:nvPr>
        </p:nvGraphicFramePr>
        <p:xfrm>
          <a:off x="-1980728" y="-2"/>
          <a:ext cx="11124727" cy="6858003"/>
        </p:xfrm>
        <a:graphic>
          <a:graphicData uri="http://schemas.openxmlformats.org/drawingml/2006/table">
            <a:tbl>
              <a:tblPr/>
              <a:tblGrid>
                <a:gridCol w="1800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xmlns="" val="4072086159"/>
                    </a:ext>
                  </a:extLst>
                </a:gridCol>
                <a:gridCol w="2668071">
                  <a:extLst>
                    <a:ext uri="{9D8B030D-6E8A-4147-A177-3AD203B41FA5}">
                      <a16:colId xmlns:a16="http://schemas.microsoft.com/office/drawing/2014/main" xmlns="" val="692076597"/>
                    </a:ext>
                  </a:extLst>
                </a:gridCol>
                <a:gridCol w="71347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9450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33993">
                <a:tc gridSpan="5"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Любанский (4)</a:t>
                      </a:r>
                    </a:p>
                  </a:txBody>
                  <a:tcPr marL="413355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8813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 в г. Любань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 «Любаньское ЖКХ»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№497 от 29.03. 2022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Любанский спасательный пост ОСВОД (круглогодичный)</a:t>
                      </a:r>
                    </a:p>
                  </a:txBody>
                  <a:tcPr marL="6561" marR="6561" marT="6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529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46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в районе Любаньского водохранилища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Любанская РОС РГОО БООР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561" marR="6561" marT="6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39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47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База отдыха «Бобровая Хатка»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ЧУП «Сливец и К»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 </a:t>
                      </a:r>
                    </a:p>
                  </a:txBody>
                  <a:tcPr marL="6561" marR="6561" marT="6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053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48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парк семейного отдыха «Лапландия»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ИП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Лапанович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А.И.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</a:t>
                      </a:r>
                    </a:p>
                  </a:txBody>
                  <a:tcPr marL="6561" marR="6561" marT="6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3993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Минский (5)</a:t>
                      </a:r>
                    </a:p>
                  </a:txBody>
                  <a:tcPr marL="413355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832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49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"Вяча»"пляж №4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ГСЛХУ «Боровлянский спецлесхоз»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№3331 от 13.06.2016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5832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"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Вяча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»"пляж №5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сп. станция "Вяча" МГО ОСВОД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5832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"Вяча»"пляж №6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сп. станция "Вяча" МГО ОСВОД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5832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"Вяча»"пляж №7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сп. станция "Вяча" МГО ОСВОД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5832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53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«Птичь»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ГСЛХУ «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Боровлянский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спецлесхоз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»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сп. станция "Птичь" МГО ОСВОД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33993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Молодечненский (4)</a:t>
                      </a:r>
                    </a:p>
                  </a:txBody>
                  <a:tcPr marL="354304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78813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Водоем «Удранка» вблизи детского оздоровительного лагеря «Маяк» , в г. п.Радошковичи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ГЛХУ «Молодечненский лесхоз»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№555 от 29.03.2022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Молодечненский спасательный пост ОСВОД (круглогодичный)</a:t>
                      </a:r>
                    </a:p>
                  </a:txBody>
                  <a:tcPr marL="6561" marR="6561" marT="6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45832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Водоем филиала «Санатория «Сосновый бор» ОАО «Белагроздравница»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Филиал «Санаторий «Сосновый бор»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</a:t>
                      </a:r>
                    </a:p>
                  </a:txBody>
                  <a:tcPr marL="6561" marR="6561" marT="6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339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Водоем в аг. Березинское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 «Коммунальник»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561" marR="6561" marT="6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56596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57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Водоем филиала « Дом отдыха» «Алеся» ОАО «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Газпромтрансгаз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Беларусь»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Филиал «Дома отдыха « Алеся» ОАО «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Газпромтрансгаз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Беларусь»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 </a:t>
                      </a:r>
                    </a:p>
                  </a:txBody>
                  <a:tcPr marL="6561" marR="6561" marT="6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282EB108-EDE6-4B8E-957B-D4A69BF580E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2832</Words>
  <Application>Microsoft Office PowerPoint</Application>
  <PresentationFormat>Экран (4:3)</PresentationFormat>
  <Paragraphs>1226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Сектор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16</cp:revision>
  <dcterms:created xsi:type="dcterms:W3CDTF">2023-04-28T12:01:09Z</dcterms:created>
  <dcterms:modified xsi:type="dcterms:W3CDTF">2023-05-11T14:30:11Z</dcterms:modified>
</cp:coreProperties>
</file>