
<file path=[Content_Types].xml><?xml version="1.0" encoding="utf-8"?>
<Types xmlns="http://schemas.openxmlformats.org/package/2006/content-types">
  <Default ContentType="audio/mpeg" Extension="mp3"/>
  <Default ContentType="image/png" Extension="png"/>
  <Default ContentType="image/jpeg" Extension="jpeg"/>
  <Default ContentType="application/vnd.openxmlformats-package.relationships+xml" Extension="rels"/>
  <Default ContentType="application/xml" Extension="xml"/>
  <Default ContentType="image/vnd.ms-photo" Extension="wdp"/>
  <Default ContentType="image/jpeg" Extension="jpg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theme+xml" PartName="/ppt/theme/theme2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8" r:id="rId1"/>
  </p:sldMasterIdLst>
  <p:notesMasterIdLst>
    <p:notesMasterId r:id="rId14"/>
  </p:notesMasterIdLst>
  <p:sldIdLst>
    <p:sldId id="256" r:id="rId2"/>
    <p:sldId id="301" r:id="rId3"/>
    <p:sldId id="261" r:id="rId4"/>
    <p:sldId id="308" r:id="rId5"/>
    <p:sldId id="302" r:id="rId6"/>
    <p:sldId id="307" r:id="rId7"/>
    <p:sldId id="267" r:id="rId8"/>
    <p:sldId id="306" r:id="rId9"/>
    <p:sldId id="309" r:id="rId10"/>
    <p:sldId id="304" r:id="rId11"/>
    <p:sldId id="305" r:id="rId12"/>
    <p:sldId id="300" r:id="rId13"/>
  </p:sldIdLst>
  <p:sldSz cx="12192000" cy="6858000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FE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657" autoAdjust="0"/>
  </p:normalViewPr>
  <p:slideViewPr>
    <p:cSldViewPr snapToGrid="0">
      <p:cViewPr varScale="1">
        <p:scale>
          <a:sx n="73" d="100"/>
          <a:sy n="73" d="100"/>
        </p:scale>
        <p:origin x="59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050" y="0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943EC3-9E98-467D-913C-27A96AFE6C73}" type="datetimeFigureOut">
              <a:rPr lang="ru-RU" smtClean="0"/>
              <a:t>16.03.2023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275" y="4784725"/>
            <a:ext cx="5408613" cy="3914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050" y="9444038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7B7915-1415-4406-9877-3A55C4ED7C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8021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41EBF-76C8-45A8-A231-EFD77466D217}" type="datetimeFigureOut">
              <a:rPr lang="ru-RU" smtClean="0"/>
              <a:t>16.03.2023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8F0EF-3E65-445B-999D-B21BB71DEA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52752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5000">
        <p15:prstTrans prst="pageCurlDouble"/>
      </p:transition>
    </mc:Choice>
    <mc:Fallback xmlns="">
      <p:transition spd="slow" advClick="0" advTm="5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41EBF-76C8-45A8-A231-EFD77466D217}" type="datetimeFigureOut">
              <a:rPr lang="ru-RU" smtClean="0"/>
              <a:t>16.03.2023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8F0EF-3E65-445B-999D-B21BB71DEA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69808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5000">
        <p15:prstTrans prst="pageCurlDouble"/>
      </p:transition>
    </mc:Choice>
    <mc:Fallback xmlns="">
      <p:transition spd="slow" advClick="0" advTm="5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41EBF-76C8-45A8-A231-EFD77466D217}" type="datetimeFigureOut">
              <a:rPr lang="ru-RU" smtClean="0"/>
              <a:t>16.03.2023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8F0EF-3E65-445B-999D-B21BB71DEA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06233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5000">
        <p15:prstTrans prst="pageCurlDouble"/>
      </p:transition>
    </mc:Choice>
    <mc:Fallback xmlns="">
      <p:transition spd="slow" advClick="0" advTm="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41EBF-76C8-45A8-A231-EFD77466D217}" type="datetimeFigureOut">
              <a:rPr lang="ru-RU" smtClean="0"/>
              <a:t>16.03.2023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8F0EF-3E65-445B-999D-B21BB71DEA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14439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5000">
        <p15:prstTrans prst="pageCurlDouble"/>
      </p:transition>
    </mc:Choice>
    <mc:Fallback xmlns="">
      <p:transition spd="slow" advClick="0" advTm="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41EBF-76C8-45A8-A231-EFD77466D217}" type="datetimeFigureOut">
              <a:rPr lang="ru-RU" smtClean="0"/>
              <a:t>16.03.2023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8F0EF-3E65-445B-999D-B21BB71DEA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74681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5000">
        <p15:prstTrans prst="pageCurlDouble"/>
      </p:transition>
    </mc:Choice>
    <mc:Fallback xmlns="">
      <p:transition spd="slow" advClick="0" advTm="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41EBF-76C8-45A8-A231-EFD77466D217}" type="datetimeFigureOut">
              <a:rPr lang="ru-RU" smtClean="0"/>
              <a:t>16.03.2023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8F0EF-3E65-445B-999D-B21BB71DEA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33169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5000">
        <p15:prstTrans prst="pageCurlDouble"/>
      </p:transition>
    </mc:Choice>
    <mc:Fallback xmlns="">
      <p:transition spd="slow" advClick="0" advTm="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41EBF-76C8-45A8-A231-EFD77466D217}" type="datetimeFigureOut">
              <a:rPr lang="ru-RU" smtClean="0"/>
              <a:t>16.03.2023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8F0EF-3E65-445B-999D-B21BB71DEA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31292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5000">
        <p15:prstTrans prst="pageCurlDouble"/>
      </p:transition>
    </mc:Choice>
    <mc:Fallback xmlns="">
      <p:transition spd="slow" advClick="0" advTm="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41EBF-76C8-45A8-A231-EFD77466D217}" type="datetimeFigureOut">
              <a:rPr lang="ru-RU" smtClean="0"/>
              <a:t>16.03.2023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8F0EF-3E65-445B-999D-B21BB71DEA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0115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5000">
        <p15:prstTrans prst="pageCurlDouble"/>
      </p:transition>
    </mc:Choice>
    <mc:Fallback xmlns="">
      <p:transition spd="slow" advClick="0" advTm="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41EBF-76C8-45A8-A231-EFD77466D217}" type="datetimeFigureOut">
              <a:rPr lang="ru-RU" smtClean="0"/>
              <a:t>16.03.2023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8F0EF-3E65-445B-999D-B21BB71DEA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64311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5000">
        <p15:prstTrans prst="pageCurlDouble"/>
      </p:transition>
    </mc:Choice>
    <mc:Fallback xmlns="">
      <p:transition spd="slow" advClick="0" advTm="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41EBF-76C8-45A8-A231-EFD77466D217}" type="datetimeFigureOut">
              <a:rPr lang="ru-RU" smtClean="0"/>
              <a:t>16.03.2023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8F0EF-3E65-445B-999D-B21BB71DEA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17152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5000">
        <p15:prstTrans prst="pageCurlDouble"/>
      </p:transition>
    </mc:Choice>
    <mc:Fallback xmlns="">
      <p:transition spd="slow" advClick="0" advTm="5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41EBF-76C8-45A8-A231-EFD77466D217}" type="datetimeFigureOut">
              <a:rPr lang="ru-RU" smtClean="0"/>
              <a:t>16.03.2023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8F0EF-3E65-445B-999D-B21BB71DEA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14250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5000">
        <p15:prstTrans prst="pageCurlDouble"/>
      </p:transition>
    </mc:Choice>
    <mc:Fallback xmlns="">
      <p:transition spd="slow" advClick="0" advTm="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8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041EBF-76C8-45A8-A231-EFD77466D217}" type="datetimeFigureOut">
              <a:rPr lang="ru-RU" smtClean="0"/>
              <a:t>16.03.2023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28F0EF-3E65-445B-999D-B21BB71DEA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8497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9" r:id="rId1"/>
    <p:sldLayoutId id="2147484030" r:id="rId2"/>
    <p:sldLayoutId id="2147484031" r:id="rId3"/>
    <p:sldLayoutId id="2147484032" r:id="rId4"/>
    <p:sldLayoutId id="2147484033" r:id="rId5"/>
    <p:sldLayoutId id="2147484034" r:id="rId6"/>
    <p:sldLayoutId id="2147484035" r:id="rId7"/>
    <p:sldLayoutId id="2147484036" r:id="rId8"/>
    <p:sldLayoutId id="2147484037" r:id="rId9"/>
    <p:sldLayoutId id="2147484038" r:id="rId10"/>
    <p:sldLayoutId id="214748403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5000">
        <p15:prstTrans prst="pageCurlDouble"/>
      </p:transition>
    </mc:Choice>
    <mc:Fallback xmlns="">
      <p:transition spd="slow" advClick="0" advTm="5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hyperlink" Target="http://www.minoblim.by/" TargetMode="External"/><Relationship Id="rId4" Type="http://schemas.openxmlformats.org/officeDocument/2006/relationships/image" Target="../media/image1.jpeg"/></Relationships>
</file>

<file path=ppt/slides/_rels/slide10.xml.rels><?xml version="1.0" encoding="UTF-8" standalone="yes" ?><Relationships xmlns="http://schemas.openxmlformats.org/package/2006/relationships"><Relationship Id="rId3" Target="../media/image21.jpeg" Type="http://schemas.openxmlformats.org/officeDocument/2006/relationships/image"/><Relationship Id="rId2" Target="../media/image20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1.xml.rels><?xml version="1.0" encoding="UTF-8" standalone="yes" ?><Relationships xmlns="http://schemas.openxmlformats.org/package/2006/relationships"><Relationship Id="rId3" Target="../media/image23.png" Type="http://schemas.openxmlformats.org/officeDocument/2006/relationships/image"/><Relationship Id="rId2" Target="../media/image22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 ?><Relationships xmlns="http://schemas.openxmlformats.org/package/2006/relationships"><Relationship Id="rId3" Target="../media/image5.jpeg" Type="http://schemas.openxmlformats.org/officeDocument/2006/relationships/image"/><Relationship Id="rId2" Target="../media/image4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3.xml.rels><?xml version="1.0" encoding="UTF-8" standalone="yes" ?><Relationships xmlns="http://schemas.openxmlformats.org/package/2006/relationships"><Relationship Id="rId3" Target="../media/image7.jpg" Type="http://schemas.openxmlformats.org/officeDocument/2006/relationships/image"/><Relationship Id="rId2" Target="../media/image6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4.xml.rels><?xml version="1.0" encoding="UTF-8" standalone="yes" ?><Relationships xmlns="http://schemas.openxmlformats.org/package/2006/relationships"><Relationship Id="rId3" Target="../media/image9.jpeg" Type="http://schemas.openxmlformats.org/officeDocument/2006/relationships/image"/><Relationship Id="rId2" Target="../media/image8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5.xml.rels><?xml version="1.0" encoding="UTF-8" standalone="yes" ?><Relationships xmlns="http://schemas.openxmlformats.org/package/2006/relationships"><Relationship Id="rId3" Target="../media/image11.jpeg" Type="http://schemas.openxmlformats.org/officeDocument/2006/relationships/image"/><Relationship Id="rId2" Target="../media/image10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6.xml.rels><?xml version="1.0" encoding="UTF-8" standalone="yes" ?><Relationships xmlns="http://schemas.openxmlformats.org/package/2006/relationships"><Relationship Id="rId3" Target="../media/image13.jpeg" Type="http://schemas.openxmlformats.org/officeDocument/2006/relationships/image"/><Relationship Id="rId2" Target="../media/image12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7.xml.rels><?xml version="1.0" encoding="UTF-8" standalone="yes" ?><Relationships xmlns="http://schemas.openxmlformats.org/package/2006/relationships"><Relationship Id="rId3" Target="../media/image15.jpeg" Type="http://schemas.openxmlformats.org/officeDocument/2006/relationships/image"/><Relationship Id="rId2" Target="../media/image14.jpe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hdphoto1.wdp" Type="http://schemas.microsoft.com/office/2007/relationships/hdphoto"/></Relationships>
</file>

<file path=ppt/slides/_rels/slide8.xml.rels><?xml version="1.0" encoding="UTF-8" standalone="yes" ?><Relationships xmlns="http://schemas.openxmlformats.org/package/2006/relationships"><Relationship Id="rId3" Target="../media/image17.jpeg" Type="http://schemas.openxmlformats.org/officeDocument/2006/relationships/image"/><Relationship Id="rId2" Target="../media/image16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9.xml.rels><?xml version="1.0" encoding="UTF-8" standalone="yes" ?><Relationships xmlns="http://schemas.openxmlformats.org/package/2006/relationships"><Relationship Id="rId3" Target="../media/image19.jpeg" Type="http://schemas.openxmlformats.org/officeDocument/2006/relationships/image"/><Relationship Id="rId2" Target="../media/image18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58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35429" y="1030515"/>
            <a:ext cx="11069183" cy="3788228"/>
          </a:xfrm>
          <a:noFill/>
        </p:spPr>
        <p:txBody>
          <a:bodyPr anchor="ctr">
            <a:noAutofit/>
          </a:bodyPr>
          <a:lstStyle/>
          <a:p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Предложения к </a:t>
            </a: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продаже </a:t>
            </a: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находящегося в </a:t>
            </a: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коммунальной собственности недвижимого имущества </a:t>
            </a: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установлением начальной </a:t>
            </a: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цены, равной </a:t>
            </a: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одной базовой величине </a:t>
            </a:r>
            <a:endParaRPr lang="ru-RU" sz="40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69257" y="4557485"/>
            <a:ext cx="10735355" cy="2185147"/>
          </a:xfrm>
        </p:spPr>
        <p:txBody>
          <a:bodyPr/>
          <a:lstStyle/>
          <a:p>
            <a:pPr lvl="0" defTabSz="914400">
              <a:spcBef>
                <a:spcPts val="0"/>
              </a:spcBef>
              <a:buClrTx/>
            </a:pPr>
            <a:endParaRPr lang="ru-RU" sz="11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defTabSz="914400">
              <a:spcBef>
                <a:spcPts val="0"/>
              </a:spcBef>
              <a:buClrTx/>
            </a:pPr>
            <a:endParaRPr lang="ru-RU" sz="11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defTabSz="914400">
              <a:spcBef>
                <a:spcPts val="0"/>
              </a:spcBef>
              <a:buClrTx/>
            </a:pPr>
            <a:endParaRPr lang="ru-RU" sz="11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defTabSz="914400">
              <a:spcBef>
                <a:spcPts val="0"/>
              </a:spcBef>
              <a:buClrTx/>
            </a:pPr>
            <a:endParaRPr lang="ru-RU" sz="11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defTabSz="914400">
              <a:spcBef>
                <a:spcPts val="0"/>
              </a:spcBef>
              <a:buClrTx/>
            </a:pPr>
            <a:endParaRPr lang="ru-RU" sz="11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defTabSz="914400">
              <a:spcBef>
                <a:spcPts val="0"/>
              </a:spcBef>
              <a:buClrTx/>
            </a:pPr>
            <a:endParaRPr lang="ru-RU" sz="11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defTabSz="914400">
              <a:spcBef>
                <a:spcPts val="0"/>
              </a:spcBef>
              <a:buClrTx/>
            </a:pPr>
            <a:endParaRPr lang="ru-RU" sz="11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r" defTabSz="914400">
              <a:spcBef>
                <a:spcPts val="0"/>
              </a:spcBef>
              <a:buClrTx/>
            </a:pPr>
            <a:endParaRPr lang="ru-RU" sz="11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r" defTabSz="914400">
              <a:spcBef>
                <a:spcPts val="0"/>
              </a:spcBef>
              <a:buClrTx/>
            </a:pPr>
            <a:endParaRPr lang="ru-RU" sz="11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r" defTabSz="914400">
              <a:spcBef>
                <a:spcPts val="0"/>
              </a:spcBef>
              <a:buClrTx/>
            </a:pPr>
            <a:endParaRPr lang="ru-RU" sz="11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defTabSz="914400">
              <a:spcBef>
                <a:spcPts val="0"/>
              </a:spcBef>
              <a:buClrTx/>
            </a:pPr>
            <a:r>
              <a:rPr lang="ru-RU" sz="11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Информация носит справочный характер.</a:t>
            </a:r>
          </a:p>
          <a:p>
            <a:pPr lvl="0" defTabSz="914400">
              <a:spcBef>
                <a:spcPts val="0"/>
              </a:spcBef>
              <a:buClrTx/>
            </a:pPr>
            <a:r>
              <a:rPr lang="ru-RU" sz="11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Подробная информация на сайте </a:t>
            </a:r>
            <a:r>
              <a:rPr lang="en-US" sz="11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www.minoblim.by</a:t>
            </a:r>
            <a:endParaRPr lang="ru-RU" sz="11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defTabSz="914400">
              <a:spcBef>
                <a:spcPts val="0"/>
              </a:spcBef>
              <a:buClrTx/>
            </a:pPr>
            <a:r>
              <a:rPr lang="ru-RU" sz="11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Тел. (8017) 516-80-54, 500-47-10, 516-80-55</a:t>
            </a:r>
          </a:p>
          <a:p>
            <a:endParaRPr lang="ru-RU" dirty="0"/>
          </a:p>
        </p:txBody>
      </p:sp>
      <p:pic>
        <p:nvPicPr>
          <p:cNvPr id="4" name="Рисунок 3" descr="Логотип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44046" y="339543"/>
            <a:ext cx="4836417" cy="589372"/>
          </a:xfrm>
          <a:prstGeom prst="rect">
            <a:avLst/>
          </a:prstGeom>
        </p:spPr>
      </p:pic>
      <p:pic>
        <p:nvPicPr>
          <p:cNvPr id="5" name="01. stat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out="6500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535325" y="50521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6960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5000">
        <p15:prstTrans prst="pageCurlDouble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9086" y="277092"/>
            <a:ext cx="10655527" cy="554180"/>
          </a:xfrm>
        </p:spPr>
        <p:txBody>
          <a:bodyPr numCol="2">
            <a:noAutofit/>
          </a:bodyPr>
          <a:lstStyle/>
          <a:p>
            <a:pPr lvl="0"/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Минская область, Любанский район,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. Юшковичи, ул. Советская, 19                                                Расстояние от: г. Минска –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146 км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                        г. Любань – 14 км                             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6905199"/>
              </p:ext>
            </p:extLst>
          </p:nvPr>
        </p:nvGraphicFramePr>
        <p:xfrm>
          <a:off x="418011" y="873758"/>
          <a:ext cx="11443063" cy="5636132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38143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09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677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24819">
                <a:tc rowSpan="4">
                  <a:txBody>
                    <a:bodyPr/>
                    <a:lstStyle/>
                    <a:p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Сведения </a:t>
                      </a:r>
                      <a:b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 недвижимом имуществе 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Недвижимое имущество: капитальное строение (инв. № 643/С-13801) – </a:t>
                      </a: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одноэтажное административное здание</a:t>
                      </a:r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общей площадью 223,3 кв.м, 1973 года постройки, фундамент бетонный ленточный, стены кирпичные, оштукатурены, окрашены, перегородки кирпичные, полные с проемами, чердачные перекрытия железобетонные плиты, крыша – асбестоцементные листы. Принадлежности: сарай, уборная, крыльца.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46696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Информация </a:t>
                      </a:r>
                      <a:b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 земельном участке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Земельный участок площадью 0,1395 га. Целевое назначение: земельный участок для обслуживания здания сельского Совета с хозяйственными постройками. Введены ограничения в использовании части земельного участка площадью 0,0176 га в связи с его расположением в охранных зонах линий электропередачи напряжением до 1000 вольт. </a:t>
                      </a:r>
                    </a:p>
                    <a:p>
                      <a:endParaRPr lang="ru-RU" sz="12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Срок аренды земельного участка 99 лет.</a:t>
                      </a:r>
                    </a:p>
                    <a:p>
                      <a:endParaRPr lang="ru-RU" sz="12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В установленном порядке предоставляется возможность изменения целевого назначения земельного участка и использования его для размещения объектов: административного назначения, гостиничного назначения, розничной торговли, оптовой торговли, материально-технического и продовольственного снабжения, заготовок и сбыта продукции, общественного питания, при условии соблюдения градостроительных регламентов, природоохранных требований и в соответствии с противопожарными, санитарными, строительными и иными нормами и правилами.</a:t>
                      </a:r>
                      <a:endParaRPr lang="ru-RU" sz="12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5027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Начальная цена продажи, рублей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Одна базовая величина на дату проведения аукциона</a:t>
                      </a:r>
                    </a:p>
                    <a:p>
                      <a:pPr algn="ctr"/>
                      <a:endParaRPr lang="ru-RU" sz="1200" b="1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959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Продавец 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Юшковичский сельский исполнительный комитет тел. (801794) 63 0 71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18011" y="927462"/>
            <a:ext cx="3801292" cy="279026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18011" y="3814355"/>
            <a:ext cx="3801292" cy="265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6252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5000">
        <p15:prstTrans prst="pageCurlDouble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3589" y="117566"/>
            <a:ext cx="10319657" cy="863509"/>
          </a:xfrm>
        </p:spPr>
        <p:txBody>
          <a:bodyPr numCol="2">
            <a:noAutofit/>
          </a:bodyPr>
          <a:lstStyle/>
          <a:p>
            <a:pPr lvl="0"/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Минская область, Пуховичский район,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д. Васильки, ул. Центральная, 17 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                          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                                    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                                   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Расстояние от: г. Минска – 60 км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                          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Марьина Горка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40 км                            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/>
          </p:nvPr>
        </p:nvGraphicFramePr>
        <p:xfrm>
          <a:off x="435552" y="981074"/>
          <a:ext cx="11328356" cy="5602605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37761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42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079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504307">
                <a:tc rowSpan="4">
                  <a:txBody>
                    <a:bodyPr/>
                    <a:lstStyle/>
                    <a:p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Сведения </a:t>
                      </a:r>
                      <a:b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 недвижимом имуществе 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Недвижимое имущество: капитальное строение (инв. № 602/С-47566) – </a:t>
                      </a: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двухэтажное здание общеобразовательной базовой школы </a:t>
                      </a:r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общей площадью 398,1 кв.м, 1958 года постройки, фундамент – бетон, стены и перегородки – кирпичи, перекрытия – железобетон, крыша – асбестоцементный волнистый лист. Принадлежности: сарай, ограждение, дорожка.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1469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Информация </a:t>
                      </a:r>
                      <a:b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 земельном участке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Земельный участок площадью 0,1168 га. Целевое назначение: земельный участок </a:t>
                      </a:r>
                    </a:p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для обслуживания зданий государственного учреждения образования «Цитвянская государственная общеобразовательная базовая школа». </a:t>
                      </a:r>
                    </a:p>
                    <a:p>
                      <a:endParaRPr lang="ru-RU" sz="12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Срок аренды земельного участка – 25 лет.</a:t>
                      </a:r>
                    </a:p>
                    <a:p>
                      <a:endParaRPr lang="ru-RU" sz="12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Победителю аукциона либо единственному участнику несостоявшегося аукциона использовать земельный участок для размещения объектов административного назначения, розничной, оптовой торговли, материально-технического и продовольственного снабжения, </a:t>
                      </a:r>
                      <a:r>
                        <a:rPr lang="ru-RU" sz="1200" b="0" smtClean="0">
                          <a:latin typeface="Times New Roman" pitchFamily="18" charset="0"/>
                          <a:cs typeface="Times New Roman" pitchFamily="18" charset="0"/>
                        </a:rPr>
                        <a:t>заготовок и </a:t>
                      </a:r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сбыта продукции, объектов общественного питания, гостиничного назначения, туристического назначения, объектов промышленности, которые не являются источниками вредных веществ, шума и вибрации, в случае изменения его целевого назначения.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1027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Начальная цена продажи, рублей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Одна базовая величина на дату проведения аукциона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5802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Продавец 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Управление по образованию, спорту и туризму Пуховичского районного исполнительного комитета, тел. (801713) 3 57 37, 4 57 32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35552" y="3917321"/>
            <a:ext cx="3692311" cy="254318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35552" y="1097106"/>
            <a:ext cx="3692311" cy="2704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0765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5000">
        <p15:prstTrans prst="pageCurlDouble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5965825"/>
            <a:ext cx="11069638" cy="623888"/>
          </a:xfrm>
          <a:noFill/>
        </p:spPr>
        <p:txBody>
          <a:bodyPr anchor="t">
            <a:noAutofit/>
          </a:bodyPr>
          <a:lstStyle/>
          <a:p>
            <a:pPr lvl="0">
              <a:spcBef>
                <a:spcPts val="0"/>
              </a:spcBef>
            </a:pP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3276600" y="4122738"/>
            <a:ext cx="8915400" cy="2619375"/>
          </a:xfrm>
        </p:spPr>
        <p:txBody>
          <a:bodyPr/>
          <a:lstStyle/>
          <a:p>
            <a:pPr lvl="0" defTabSz="914400">
              <a:spcBef>
                <a:spcPts val="0"/>
              </a:spcBef>
              <a:buClrTx/>
            </a:pPr>
            <a:endParaRPr lang="ru-RU" sz="11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defTabSz="914400">
              <a:spcBef>
                <a:spcPts val="0"/>
              </a:spcBef>
              <a:buClrTx/>
            </a:pPr>
            <a:endParaRPr lang="ru-RU" sz="11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defTabSz="914400">
              <a:spcBef>
                <a:spcPts val="0"/>
              </a:spcBef>
              <a:buClrTx/>
            </a:pPr>
            <a:endParaRPr lang="ru-RU" sz="11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defTabSz="914400">
              <a:spcBef>
                <a:spcPts val="0"/>
              </a:spcBef>
              <a:buClrTx/>
            </a:pPr>
            <a:endParaRPr lang="ru-RU" sz="11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defTabSz="914400">
              <a:spcBef>
                <a:spcPts val="0"/>
              </a:spcBef>
              <a:buClrTx/>
            </a:pPr>
            <a:endParaRPr lang="ru-RU" sz="11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defTabSz="914400">
              <a:spcBef>
                <a:spcPts val="0"/>
              </a:spcBef>
              <a:buClrTx/>
            </a:pPr>
            <a:endParaRPr lang="ru-RU" sz="11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defTabSz="914400">
              <a:spcBef>
                <a:spcPts val="0"/>
              </a:spcBef>
              <a:buClrTx/>
            </a:pPr>
            <a:endParaRPr lang="ru-RU" sz="11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r" defTabSz="914400">
              <a:spcBef>
                <a:spcPts val="0"/>
              </a:spcBef>
              <a:buClrTx/>
            </a:pPr>
            <a:endParaRPr lang="ru-RU" sz="11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r" defTabSz="914400">
              <a:spcBef>
                <a:spcPts val="0"/>
              </a:spcBef>
              <a:buClrTx/>
            </a:pPr>
            <a:endParaRPr lang="ru-RU" sz="11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r" defTabSz="914400">
              <a:spcBef>
                <a:spcPts val="0"/>
              </a:spcBef>
              <a:buClrTx/>
            </a:pPr>
            <a:endParaRPr lang="ru-RU" sz="11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Логотип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8896" y="2855708"/>
            <a:ext cx="4836417" cy="690973"/>
          </a:xfrm>
          <a:prstGeom prst="rect">
            <a:avLst/>
          </a:prstGeom>
        </p:spPr>
      </p:pic>
      <p:pic>
        <p:nvPicPr>
          <p:cNvPr id="5" name="01. stat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out="65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535325" y="50521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4252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5000">
        <p15:prstTrans prst="pageCurlDouble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1783" y="193964"/>
            <a:ext cx="10365971" cy="748145"/>
          </a:xfrm>
        </p:spPr>
        <p:txBody>
          <a:bodyPr numCol="2">
            <a:noAutofit/>
          </a:bodyPr>
          <a:lstStyle/>
          <a:p>
            <a:pPr lvl="0" defTabSz="180000">
              <a:lnSpc>
                <a:spcPct val="100000"/>
              </a:lnSpc>
              <a:spcBef>
                <a:spcPts val="0"/>
              </a:spcBef>
              <a:tabLst>
                <a:tab pos="180000" algn="l"/>
              </a:tabLst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Минская область, Березинский район, 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д. Каменный Борок, ул. Центральная, 25 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Расстояние от:	г. Минска – 125 км</a:t>
            </a:r>
            <a:br>
              <a:rPr lang="ru-RU" sz="18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								г. Березино – 20 км</a:t>
            </a:r>
            <a:br>
              <a:rPr lang="ru-RU" sz="18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8241330"/>
              </p:ext>
            </p:extLst>
          </p:nvPr>
        </p:nvGraphicFramePr>
        <p:xfrm>
          <a:off x="362858" y="1052946"/>
          <a:ext cx="11399650" cy="5282539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37998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07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890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16786">
                <a:tc rowSpan="4">
                  <a:txBody>
                    <a:bodyPr/>
                    <a:lstStyle/>
                    <a:p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Сведения </a:t>
                      </a:r>
                      <a:b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 недвижимом имуществе 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Недвижимое имущество: капитальное строение (инв. № 611/С-39609) – </a:t>
                      </a: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одноэтажное здание сельского дома культуры </a:t>
                      </a:r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общей площадью 191,1 кв.м, 1930 года постройки, фундамент – бутобетон, стены – бревно, облицовка керамическим кирпичом, перегородки – бревно, перекрытия – дерево, крыша – асбестоцементный волнистый лист. Принадлежности: уборная, покрытие, забор. </a:t>
                      </a:r>
                    </a:p>
                    <a:p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19635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Информация </a:t>
                      </a:r>
                      <a:b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 земельном участке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Земельный участок площадью 0,1505 га. Целевое назначение: земельный участок для размещения объектов культурно-просветительного и зрелищного назначения (для обслуживания здания сельского Дома культуры). </a:t>
                      </a:r>
                    </a:p>
                    <a:p>
                      <a:endParaRPr lang="ru-RU" sz="12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Срок аренды земельного участка – 50 лет.</a:t>
                      </a:r>
                    </a:p>
                    <a:p>
                      <a:endParaRPr lang="ru-RU" sz="12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В установленном порядке предоставляется возможность изменения целевого назначения земельного участка и использования его (для размещения производственных объектов, объектов бытового обслуживания населения, объектов для оказания туристических  услуг, складских помещений, объектов жилой застройки, объектов физкультурно-оздоровительного и спортивного назначения, ведения крестьянского (фермерского) хозяйства, объектов розничной торговли).</a:t>
                      </a:r>
                    </a:p>
                    <a:p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30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Начальная цена продажи, рублей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Одна базовая величина на дату проведения аукциона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48050070"/>
                  </a:ext>
                </a:extLst>
              </a:tr>
              <a:tr h="673059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Продавец 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Отдел идеологической работы, культуры и по делам молодежи Березинского районного исполнительного комитета,  тел. (801715) 62511, 54677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37458" y="3803336"/>
            <a:ext cx="3696525" cy="253214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58" y="1135545"/>
            <a:ext cx="3696525" cy="2584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0406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5000">
        <p15:prstTrans prst="pageCurlDouble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7636" y="193964"/>
            <a:ext cx="10709564" cy="814522"/>
          </a:xfrm>
        </p:spPr>
        <p:txBody>
          <a:bodyPr numCol="2">
            <a:noAutofit/>
          </a:bodyPr>
          <a:lstStyle/>
          <a:p>
            <a:pPr lvl="0"/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Минская область, Березинский  район,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. Михалево, ул. Школьная,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2А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Расстояние от: г. Минска – 112 км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                        г. Березино – 17 км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7595347"/>
              </p:ext>
            </p:extLst>
          </p:nvPr>
        </p:nvGraphicFramePr>
        <p:xfrm>
          <a:off x="395844" y="1108363"/>
          <a:ext cx="11360727" cy="5414362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39397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7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731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81891">
                <a:tc rowSpan="4">
                  <a:txBody>
                    <a:bodyPr/>
                    <a:lstStyle/>
                    <a:p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Сведения </a:t>
                      </a:r>
                      <a:b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 недвижимом имуществе 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Недвижимое имущество: капитальное строение (инв. № 611/С-37057) – </a:t>
                      </a: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одноэтажное здание Михалевского сельского клуба-библиотеки с тремя пристройками,</a:t>
                      </a:r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общая площадь 289,1 кв.м, 1970 года постройки, фундамент – бутобетон, стены – кирпичи, бревно, облицовка керамическим кирпичом, перегородки – бревно, перекрытия – дерево, крыша – асбестоцементный волнистый лист. 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17769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Информация </a:t>
                      </a:r>
                      <a:b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 земельном участке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Земельный участок площадью 0,1613 га. Целевое назначение: земельный участок </a:t>
                      </a:r>
                      <a:b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для размещения объектов культурно-просветительного и зрелищного назначения </a:t>
                      </a:r>
                      <a:b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(для обслуживания здания сельского Дома культуры).  Введены ограничения </a:t>
                      </a:r>
                      <a:b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в использовании земельного участка в связи с расположением на природных территориях, подлежащих специальной охране (в водоохранной зоне  реки, водоема). </a:t>
                      </a:r>
                    </a:p>
                    <a:p>
                      <a:endParaRPr lang="ru-RU" sz="12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Срок аренды земельного участка – 50 лет.</a:t>
                      </a:r>
                    </a:p>
                    <a:p>
                      <a:endParaRPr lang="ru-RU" sz="12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В установленном порядке предоставляется возможность изменения целевого назначения земельного участка и использования его (для размещения производственных объектов, объектов бытового обслуживания населения, объектов для оказания туристических  услуг, складских помещений, объектов жилой застройки, объектов физкультурно-оздоровительного и спортивного назначения, ведения крестьянского (фермерского) хозяйства, объектов розничной торговли).</a:t>
                      </a:r>
                    </a:p>
                    <a:p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73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Начальная цена продажи, рублей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Одна базовая величина на дату проведения аукциона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82729653"/>
                  </a:ext>
                </a:extLst>
              </a:tr>
              <a:tr h="557351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Продавец 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Отдел идеологической работы, культуры и по делам молодежи Березинского районного исполнительного комитета,  тел. (801715) 62511, 54677.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370" y="4108864"/>
            <a:ext cx="3879274" cy="241386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844" y="1196981"/>
            <a:ext cx="3860800" cy="2812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5049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5000">
        <p15:prstTrans prst="pageCurlDouble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7636" y="193964"/>
            <a:ext cx="10709564" cy="814522"/>
          </a:xfrm>
        </p:spPr>
        <p:txBody>
          <a:bodyPr numCol="2">
            <a:noAutofit/>
          </a:bodyPr>
          <a:lstStyle/>
          <a:p>
            <a:pPr lvl="0"/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Минская область, Березинский  район,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. Якшицы, ул. Червенская,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Расстояние от: г. Минска – 112 км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                        г. Березино – 28 км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0335297"/>
              </p:ext>
            </p:extLst>
          </p:nvPr>
        </p:nvGraphicFramePr>
        <p:xfrm>
          <a:off x="395844" y="1108363"/>
          <a:ext cx="11360727" cy="5414362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39397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7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731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81891">
                <a:tc rowSpan="4">
                  <a:txBody>
                    <a:bodyPr/>
                    <a:lstStyle/>
                    <a:p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Сведения </a:t>
                      </a:r>
                      <a:b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 недвижимом имуществе 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Недвижимое имущество: капитальное строение (инв. № 611/С-39172) – одноэтажное </a:t>
                      </a: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здание КПП «Якшицы» </a:t>
                      </a:r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общей площадью 87,6 кв.м, 1968 года постройки, фундамент – бетон, стены – кирпичи, оштукатурено, перегородки – кирпичи, перекрытия – плита железобетонная, крыша – рулонные материалы. 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17769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Информация </a:t>
                      </a:r>
                      <a:b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 земельном участке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Земельный участок площадью 0,0518 га. Целевое назначение: земельный участок для размещения объектов бытового обслуживания населения, обслуживания здания комплексного приемного пункта. Введены ограничения в использовании земельного участка в связи с расположением на природных территориях, подлежащих специальной охране (в водоохранной зоне реки, водоема). </a:t>
                      </a:r>
                    </a:p>
                    <a:p>
                      <a:endParaRPr lang="ru-RU" sz="12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Срок аренды земельного участка – 50 лет.</a:t>
                      </a:r>
                    </a:p>
                    <a:p>
                      <a:endParaRPr lang="ru-RU" sz="12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В установленном порядке предоставляется возможность изменения целевого назначения земельного участка и использования его (реконструкция  под производственный объект, под объект бытового обслуживания населения, под объект для оказания туристических услуг, под складские помещения, под объект жилой застройки, под объект физкультурно-оздоровительного и спортивного назначения, ведения крестьянского (фермерского) хозяйства, под объект розничной торговли).</a:t>
                      </a:r>
                    </a:p>
                    <a:p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73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Начальная цена продажи, рублей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Одна базовая величина на дату проведения аукциона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82729653"/>
                  </a:ext>
                </a:extLst>
              </a:tr>
              <a:tr h="557351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Продавец 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Коммунальное унитарное предприятие «Березинский районный комбинат бытового обслуживания»,  тел. (801715) 69571, 69086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844" y="3971109"/>
            <a:ext cx="3862647" cy="255161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844" y="1240971"/>
            <a:ext cx="3862647" cy="2630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9377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5000">
        <p15:prstTrans prst="pageCurlDouble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6909" y="319204"/>
            <a:ext cx="9739746" cy="665017"/>
          </a:xfrm>
        </p:spPr>
        <p:txBody>
          <a:bodyPr numCol="2">
            <a:noAutofit/>
          </a:bodyPr>
          <a:lstStyle/>
          <a:p>
            <a:pPr lvl="0"/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Минская область, Борисовский район,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. Леоново, ул. Школьная, д.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1А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          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Расстояние от: г. Минска – 110 км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                        г. Борисова – 31 км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6679358"/>
              </p:ext>
            </p:extLst>
          </p:nvPr>
        </p:nvGraphicFramePr>
        <p:xfrm>
          <a:off x="318655" y="1108363"/>
          <a:ext cx="11397629" cy="5454754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37992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40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943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03763">
                <a:tc rowSpan="4">
                  <a:txBody>
                    <a:bodyPr/>
                    <a:lstStyle/>
                    <a:p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Сведения </a:t>
                      </a:r>
                      <a:b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 недвижимом имуществе 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Недвижимое имущество: капитальное строение (инв. № 610/С-60906) – </a:t>
                      </a: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одноэтажное здание библиотеки-музея народного творчества с пристройкой</a:t>
                      </a:r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, общая площадь 85,6 кв.м, 1960 года постройки, фундамент – бутобетон, стены – бревно, облицовка силикатным кирпичом, перегородки – кирпичи,  перекрытия – дерево, крыша – асбестоцементный волнистый лист. Принадлежности: дорожка, ограждение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24281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Информация </a:t>
                      </a:r>
                      <a:b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 земельном участке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Земельный участок площадью 0,0512 га. Целевое назначение: земельный участок для обслуживания здания библиотеки-музея народного творчества. Введены ограничения в использовании земельного участка в связи с расположением в водоохранной зоне рек и водоемов.</a:t>
                      </a:r>
                    </a:p>
                    <a:p>
                      <a:endParaRPr lang="ru-RU" sz="12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Срок аренды земельного участка – 25 лет со дня государственной регистрации права аренды в организации по государственной регистрации.</a:t>
                      </a:r>
                    </a:p>
                    <a:p>
                      <a:endParaRPr lang="ru-RU" sz="12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Использовать земельный участок для обслуживания здания с возможным изменением направления его использования в установленном порядке – создание на базе приобретенного имущества объекта под усадебную застройку, размещение административно-деловых, торгово-бытовых, лечебно-оздоровительных, школьных и дошкольных, научно-образовательных, спортивно-зрелищных, культурно-просветительных, ландшафтных объектов с соблюдением противопожарных, санитарных, градостроительных, экологических, природоохранных и иных действующих нормативов и расстояний.</a:t>
                      </a:r>
                    </a:p>
                    <a:p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33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Начальная цена продажи, рублей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Одна базовая величина на дату проведения аукциона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69596301"/>
                  </a:ext>
                </a:extLst>
              </a:tr>
              <a:tr h="513355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Продавец 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Отдел идеологической работы, культуры и по делам молодежи Борисовского районного исполнительного комитета,  тел. (80177) 78 82 02, 78 82 30, 78 84 45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18655" y="1120649"/>
            <a:ext cx="3730831" cy="285563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18654" y="4100425"/>
            <a:ext cx="3730831" cy="2462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0122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5000">
        <p15:prstTrans prst="pageCurlDouble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6909" y="319204"/>
            <a:ext cx="9739746" cy="665017"/>
          </a:xfrm>
        </p:spPr>
        <p:txBody>
          <a:bodyPr numCol="2">
            <a:noAutofit/>
          </a:bodyPr>
          <a:lstStyle/>
          <a:p>
            <a:pPr lvl="0"/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Минская область, Борисовский район,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. Нивки, ул. Борисовская, д.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3А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Расстояние от: г. Минска – 110 км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                        г. Борисова – 33 км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/>
          </p:nvPr>
        </p:nvGraphicFramePr>
        <p:xfrm>
          <a:off x="318655" y="1108363"/>
          <a:ext cx="11397629" cy="5358955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37992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40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943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448">
                <a:tc rowSpan="4">
                  <a:txBody>
                    <a:bodyPr/>
                    <a:lstStyle/>
                    <a:p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Сведения </a:t>
                      </a:r>
                      <a:b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 недвижимом имуществе 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Недвижимое имущество: капитальное строение (инв. № 610/С-60909) – </a:t>
                      </a: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одноэтажное здание сельского клуба-библиотеки с двумя пристройками,</a:t>
                      </a:r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общая площадь 318,3 кв.м, 1984 года постройки, фундамент – бутобетон, стены – кирпичи, перегородки – кирпичи, доска, перекрытия – дерево, крыша – асбестоцементный волнистый лист. Принадлежности: дорожка.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11982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Информация </a:t>
                      </a:r>
                      <a:b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 земельном участке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Земельный участок площадью 0,0832 га. Целевое назначение: земельный участок для обслуживания здания сельского клуба-библиотеки. Введены ограничения в использовании части земельного участка площадью 0,0780 га в связи с расположением в водоохранной зоне рек и водоемов.</a:t>
                      </a:r>
                    </a:p>
                    <a:p>
                      <a:endParaRPr lang="ru-RU" sz="12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Срок аренды земельного участка – 25 лет со дня государственной регистрации права аренды в организации по государственной регистрации.</a:t>
                      </a:r>
                    </a:p>
                    <a:p>
                      <a:endParaRPr lang="ru-RU" sz="12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Использовать земельный участок для обслуживания здания с возможным изменением направления его использования в установленном порядке – создание на базе приобретенного имущества объекта под усадебную застройку, размещение административно-деловых, торгово-бытовых, лечебно-оздоровительных, школьных и дошкольных, научно-образовательных, спортивно-зрелищных, культурно-просветительных, ландшафтных объектов с соблюдением противопожарных, санитарных, градостроительных, экологических, природоохранных и иных действующих нормативов и расстояний.</a:t>
                      </a:r>
                    </a:p>
                    <a:p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655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Начальная цена продажи, рублей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Одна базовая величина на дату проведения аукциона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3557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Продавец 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Отдел идеологической работы, культуры и по делам молодежи Борисовского районного исполнительного комитета,  тел. (80177) 78 82 02, 78 82 30, 78 84 45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18656" y="3892731"/>
            <a:ext cx="3743894" cy="246888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18654" y="1200829"/>
            <a:ext cx="3743896" cy="2567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6928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5000">
        <p15:prstTrans prst="pageCurlDouble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3323" y="277092"/>
            <a:ext cx="10066946" cy="620216"/>
          </a:xfrm>
        </p:spPr>
        <p:txBody>
          <a:bodyPr numCol="2">
            <a:noAutofit/>
          </a:bodyPr>
          <a:lstStyle/>
          <a:p>
            <a:pPr lvl="0"/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Минская область, Копыльский район,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. Чирвоная Дубрава, ул. Задворье,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100А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, 100А/1, 100А/2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                  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                                  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Расстояние от: г. Минска – 151 км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                        г. Копыля – 33 км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3559077"/>
              </p:ext>
            </p:extLst>
          </p:nvPr>
        </p:nvGraphicFramePr>
        <p:xfrm>
          <a:off x="387927" y="1029054"/>
          <a:ext cx="11328356" cy="5515121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37761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42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079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96124">
                <a:tc rowSpan="4">
                  <a:txBody>
                    <a:bodyPr/>
                    <a:lstStyle/>
                    <a:p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Сведения </a:t>
                      </a:r>
                      <a:b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 недвижимом имуществе 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Недвижимое имущество: капитальное строение (инв. № 642/С-27536) – </a:t>
                      </a: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двухэтажное здание школы с пристройкой</a:t>
                      </a:r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, общая площадь 1840,9 кв.м, 1975 года постройки, фундамент – ленточный, сборные железобетонные блоки, стены кирпичные, перекрытия – железобетонные плиты, крыша рулонная, совмещенная. Принадлежности: котельная, забор, труба, дорожка, дворовое покрытие; капитальное строение (инв. № 642/С-27537) – </a:t>
                      </a: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одноэтажное здание навеса с пристройкой</a:t>
                      </a:r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, общая площадь 76,2 кв.м, 2007 года постройки, фундамент – сборные железобетонные столбы, стены – ж/бетонные плиты, дощатые, крыша  односкатная из асбестоцементных листов; капитальное строение (инв. № 642/С-27538) – </a:t>
                      </a: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одноэтажное здание туалета с выгребом</a:t>
                      </a:r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, общая площадь 12,0 кв.м, 2000 года постройки, фундамент – ленточный, бутобетон, стены кирпичные, крыша односкатная из асбестоцементных листов.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6280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Информация </a:t>
                      </a:r>
                      <a:b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 земельном участке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Земельный участок площадью 1,0005 га. Целевое назначение: земельный участок </a:t>
                      </a:r>
                      <a:b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для размещения объектов образования и воспитания. Введены ограничения в использовании части земельного участка площадью 1,0004 га в связи с расположением в водоохраной зоне реки Морочь. </a:t>
                      </a:r>
                    </a:p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Срок аренды земельного участка – 20 лет со дня государственной регистрации права аренды земельного участка в территориальной организации по государственной регистрации.</a:t>
                      </a:r>
                    </a:p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Разрешено в установленном порядке изменение назначения недвижимого имущества и использование земельного участка для размещения административных, общественных зданий, предприятий по обслуживанию населения и других производств, объектов общественного питания, объектов розничной торговли.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1473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Начальная цена продажи, рублей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Три базовые величины на дату проведения аукциона</a:t>
                      </a:r>
                    </a:p>
                    <a:p>
                      <a:pPr algn="ctr"/>
                      <a:endParaRPr lang="ru-RU" sz="1200" b="0" i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4848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Продавец 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Управление по образованию, спорту и туризму Копыльского районного исполнительного комитета, тел. (801719) 55345, 25875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040" y="3773017"/>
            <a:ext cx="3725557" cy="2640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41" y="1119500"/>
            <a:ext cx="3725556" cy="2589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5438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5000">
        <p15:prstTrans prst="pageCurlDouble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3323" y="277092"/>
            <a:ext cx="10066946" cy="620216"/>
          </a:xfrm>
        </p:spPr>
        <p:txBody>
          <a:bodyPr numCol="2">
            <a:noAutofit/>
          </a:bodyPr>
          <a:lstStyle/>
          <a:p>
            <a:pPr lvl="0"/>
            <a:r>
              <a:rPr b="1" dirty="0" lang="ru-RU" sz="1800">
                <a:latin charset="0" pitchFamily="18" typeface="Times New Roman"/>
                <a:cs charset="0" pitchFamily="18" typeface="Times New Roman"/>
              </a:rPr>
              <a:t>Минская область, г. Крупки, </a:t>
            </a:r>
            <a:r>
              <a:rPr b="1" dirty="0" lang="ru-RU" smtClean="0" sz="1800">
                <a:latin charset="0" pitchFamily="18" typeface="Times New Roman"/>
                <a:cs charset="0" pitchFamily="18" typeface="Times New Roman"/>
              </a:rPr>
              <a:t/>
            </a:r>
            <a:br>
              <a:rPr b="1" dirty="0" lang="ru-RU" smtClean="0" sz="1800">
                <a:latin charset="0" pitchFamily="18" typeface="Times New Roman"/>
                <a:cs charset="0" pitchFamily="18" typeface="Times New Roman"/>
              </a:rPr>
            </a:br>
            <a:r>
              <a:rPr b="1" dirty="0" lang="ru-RU" smtClean="0" sz="1800">
                <a:latin charset="0" pitchFamily="18" typeface="Times New Roman"/>
                <a:cs charset="0" pitchFamily="18" typeface="Times New Roman"/>
              </a:rPr>
              <a:t>ул</a:t>
            </a:r>
            <a:r>
              <a:rPr b="1" dirty="0" lang="ru-RU" sz="1800">
                <a:latin charset="0" pitchFamily="18" typeface="Times New Roman"/>
                <a:cs charset="0" pitchFamily="18" typeface="Times New Roman"/>
              </a:rPr>
              <a:t>. Набережная, </a:t>
            </a:r>
            <a:r>
              <a:rPr b="1" dirty="0" lang="ru-RU" smtClean="0" sz="1800">
                <a:latin charset="0" pitchFamily="18" typeface="Times New Roman"/>
                <a:cs charset="0" pitchFamily="18" typeface="Times New Roman"/>
              </a:rPr>
              <a:t>2</a:t>
            </a:r>
            <a:br>
              <a:rPr b="1" dirty="0" lang="ru-RU" smtClean="0" sz="1800">
                <a:latin charset="0" pitchFamily="18" typeface="Times New Roman"/>
                <a:cs charset="0" pitchFamily="18" typeface="Times New Roman"/>
              </a:rPr>
            </a:br>
            <a:r>
              <a:rPr b="1" dirty="0" lang="en-US" smtClean="0" sz="1800">
                <a:latin charset="0" pitchFamily="18" typeface="Times New Roman"/>
                <a:cs charset="0" pitchFamily="18" typeface="Times New Roman"/>
              </a:rPr>
              <a:t>  </a:t>
            </a:r>
            <a:r>
              <a:rPr b="1" dirty="0" lang="ru-RU" smtClean="0" sz="1800">
                <a:latin charset="0" pitchFamily="18" typeface="Times New Roman"/>
                <a:cs charset="0" pitchFamily="18" typeface="Times New Roman"/>
              </a:rPr>
              <a:t>                      </a:t>
            </a:r>
            <a:r>
              <a:rPr b="1" dirty="0" lang="en-US" smtClean="0" sz="1800">
                <a:latin charset="0" pitchFamily="18" typeface="Times New Roman"/>
                <a:cs charset="0" pitchFamily="18" typeface="Times New Roman"/>
              </a:rPr>
              <a:t>             </a:t>
            </a:r>
            <a:r>
              <a:rPr b="1" dirty="0" lang="ru-RU" smtClean="0" sz="1800">
                <a:latin charset="0" pitchFamily="18" typeface="Times New Roman"/>
                <a:cs charset="0" pitchFamily="18" typeface="Times New Roman"/>
              </a:rPr>
              <a:t>                                      </a:t>
            </a:r>
            <a:r>
              <a:rPr b="1" dirty="0" lang="en-US" smtClean="0" sz="1800">
                <a:latin charset="0" pitchFamily="18" typeface="Times New Roman"/>
                <a:cs charset="0" pitchFamily="18" typeface="Times New Roman"/>
              </a:rPr>
              <a:t> </a:t>
            </a:r>
            <a:r>
              <a:rPr b="1" dirty="0" lang="ru-RU" smtClean="0" sz="1800">
                <a:latin charset="0" pitchFamily="18" typeface="Times New Roman"/>
                <a:cs charset="0" pitchFamily="18" typeface="Times New Roman"/>
              </a:rPr>
              <a:t>Расстояние от: г. Минска – 130 км</a:t>
            </a:r>
            <a:br>
              <a:rPr b="1" dirty="0" lang="ru-RU" smtClean="0" sz="1800">
                <a:latin charset="0" pitchFamily="18" typeface="Times New Roman"/>
                <a:cs charset="0" pitchFamily="18" typeface="Times New Roman"/>
              </a:rPr>
            </a:br>
            <a:r>
              <a:rPr b="1" dirty="0" lang="ru-RU" smtClean="0" sz="1800">
                <a:latin charset="0" pitchFamily="18" typeface="Times New Roman"/>
                <a:cs charset="0" pitchFamily="18" typeface="Times New Roman"/>
              </a:rPr>
              <a:t>                            </a:t>
            </a:r>
            <a:endParaRPr b="1" dirty="0" lang="ru-RU" sz="1800">
              <a:latin charset="0" pitchFamily="18" typeface="Times New Roman"/>
              <a:cs charset="0" pitchFamily="18" typeface="Times New Roman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8798044"/>
              </p:ext>
            </p:extLst>
          </p:nvPr>
        </p:nvGraphicFramePr>
        <p:xfrm>
          <a:off x="387927" y="1029054"/>
          <a:ext cx="11328356" cy="5329426"/>
        </p:xfrm>
        <a:graphic>
          <a:graphicData uri="http://schemas.openxmlformats.org/drawingml/2006/table">
            <a:tbl>
              <a:tblPr bandRow="1" firstRow="1">
                <a:tableStyleId>{5FD0F851-EC5A-4D38-B0AD-8093EC10F338}</a:tableStyleId>
              </a:tblPr>
              <a:tblGrid>
                <a:gridCol w="37761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42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079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26317">
                <a:tc rowSpan="4">
                  <a:txBody>
                    <a:bodyPr/>
                    <a:lstStyle/>
                    <a:p>
                      <a:endParaRPr dirty="0" lang="ru-RU" smtClean="0" sz="1200">
                        <a:latin charset="0" pitchFamily="18" typeface="Times New Roman"/>
                        <a:cs charset="0" pitchFamily="18" typeface="Times New Roman"/>
                      </a:endParaRPr>
                    </a:p>
                    <a:p>
                      <a:endParaRPr dirty="0" lang="ru-RU" smtClean="0" sz="1200">
                        <a:latin charset="0" pitchFamily="18" typeface="Times New Roman"/>
                        <a:cs charset="0" pitchFamily="18" typeface="Times New Roman"/>
                      </a:endParaRPr>
                    </a:p>
                    <a:p>
                      <a:endParaRPr dirty="0" lang="ru-RU" smtClean="0" sz="1200">
                        <a:latin charset="0" pitchFamily="18" typeface="Times New Roman"/>
                        <a:cs charset="0" pitchFamily="18" typeface="Times New Roman"/>
                      </a:endParaRPr>
                    </a:p>
                    <a:p>
                      <a:endParaRPr dirty="0" lang="ru-RU" smtClean="0" sz="1200">
                        <a:latin charset="0" pitchFamily="18" typeface="Times New Roman"/>
                        <a:cs charset="0" pitchFamily="18" typeface="Times New Roman"/>
                      </a:endParaRPr>
                    </a:p>
                    <a:p>
                      <a:endParaRPr dirty="0" lang="ru-RU" smtClean="0" sz="1200">
                        <a:latin charset="0" pitchFamily="18" typeface="Times New Roman"/>
                        <a:cs charset="0" pitchFamily="18" typeface="Times New Roman"/>
                      </a:endParaRPr>
                    </a:p>
                    <a:p>
                      <a:endParaRPr dirty="0" lang="ru-RU" smtClean="0" sz="1200">
                        <a:latin charset="0" pitchFamily="18" typeface="Times New Roman"/>
                        <a:cs charset="0" pitchFamily="18" typeface="Times New Roman"/>
                      </a:endParaRPr>
                    </a:p>
                    <a:p>
                      <a:endParaRPr dirty="0" lang="ru-RU" smtClean="0" sz="1200">
                        <a:latin charset="0" pitchFamily="18" typeface="Times New Roman"/>
                        <a:cs charset="0" pitchFamily="18" typeface="Times New Roman"/>
                      </a:endParaRPr>
                    </a:p>
                    <a:p>
                      <a:endParaRPr dirty="0" lang="ru-RU" smtClean="0" sz="1200">
                        <a:latin charset="0" pitchFamily="18" typeface="Times New Roman"/>
                        <a:cs charset="0" pitchFamily="18" typeface="Times New Roman"/>
                      </a:endParaRPr>
                    </a:p>
                    <a:p>
                      <a:endParaRPr dirty="0" lang="ru-RU" smtClean="0" sz="1200">
                        <a:latin charset="0" pitchFamily="18" typeface="Times New Roman"/>
                        <a:cs charset="0" pitchFamily="18" typeface="Times New Roman"/>
                      </a:endParaRPr>
                    </a:p>
                    <a:p>
                      <a:endParaRPr dirty="0" lang="ru-RU" smtClean="0" sz="1200">
                        <a:latin charset="0" pitchFamily="18" typeface="Times New Roman"/>
                        <a:cs charset="0" pitchFamily="18" typeface="Times New Roman"/>
                      </a:endParaRPr>
                    </a:p>
                    <a:p>
                      <a:endParaRPr dirty="0" lang="ru-RU" smtClean="0" sz="1200">
                        <a:latin charset="0" pitchFamily="18" typeface="Times New Roman"/>
                        <a:cs charset="0" pitchFamily="18" typeface="Times New Roman"/>
                      </a:endParaRPr>
                    </a:p>
                    <a:p>
                      <a:endParaRPr dirty="0" lang="ru-RU" smtClean="0" sz="1200">
                        <a:latin charset="0" pitchFamily="18" typeface="Times New Roman"/>
                        <a:cs charset="0" pitchFamily="18" typeface="Times New Roman"/>
                      </a:endParaRPr>
                    </a:p>
                    <a:p>
                      <a:endParaRPr dirty="0" lang="ru-RU" smtClean="0" sz="1200">
                        <a:latin charset="0" pitchFamily="18" typeface="Times New Roman"/>
                        <a:cs charset="0" pitchFamily="18" typeface="Times New Roman"/>
                      </a:endParaRPr>
                    </a:p>
                    <a:p>
                      <a:endParaRPr dirty="0" lang="ru-RU" smtClean="0" sz="1200">
                        <a:latin charset="0" pitchFamily="18" typeface="Times New Roman"/>
                        <a:cs charset="0" pitchFamily="18" typeface="Times New Roman"/>
                      </a:endParaRPr>
                    </a:p>
                    <a:p>
                      <a:endParaRPr dirty="0" lang="ru-RU" smtClean="0" sz="1200">
                        <a:latin charset="0" pitchFamily="18" typeface="Times New Roman"/>
                        <a:cs charset="0" pitchFamily="18" typeface="Times New Roman"/>
                      </a:endParaRPr>
                    </a:p>
                    <a:p>
                      <a:endParaRPr dirty="0" lang="ru-RU" smtClean="0" sz="1200">
                        <a:latin charset="0" pitchFamily="18" typeface="Times New Roman"/>
                        <a:cs charset="0" pitchFamily="18" typeface="Times New Roman"/>
                      </a:endParaRPr>
                    </a:p>
                    <a:p>
                      <a:endParaRPr dirty="0" lang="ru-RU" smtClean="0" sz="1200">
                        <a:latin charset="0" pitchFamily="18" typeface="Times New Roman"/>
                        <a:cs charset="0" pitchFamily="18" typeface="Times New Roman"/>
                      </a:endParaRPr>
                    </a:p>
                    <a:p>
                      <a:endParaRPr dirty="0" lang="ru-RU" smtClean="0" sz="1200">
                        <a:latin charset="0" pitchFamily="18" typeface="Times New Roman"/>
                        <a:cs charset="0" pitchFamily="18" typeface="Times New Roman"/>
                      </a:endParaRPr>
                    </a:p>
                    <a:p>
                      <a:endParaRPr dirty="0" lang="ru-RU" smtClean="0" sz="1200">
                        <a:latin charset="0" pitchFamily="18" typeface="Times New Roman"/>
                        <a:cs charset="0" pitchFamily="18" typeface="Times New Roman"/>
                      </a:endParaRPr>
                    </a:p>
                    <a:p>
                      <a:endParaRPr dirty="0" lang="ru-RU" smtClean="0" sz="1200">
                        <a:latin charset="0" pitchFamily="18" typeface="Times New Roman"/>
                        <a:cs charset="0" pitchFamily="18" typeface="Times New Roman"/>
                      </a:endParaRPr>
                    </a:p>
                    <a:p>
                      <a:endParaRPr dirty="0" lang="ru-RU" smtClean="0" sz="1200">
                        <a:latin charset="0" pitchFamily="18" typeface="Times New Roman"/>
                        <a:cs charset="0" pitchFamily="18" typeface="Times New Roman"/>
                      </a:endParaRPr>
                    </a:p>
                    <a:p>
                      <a:endParaRPr dirty="0" lang="ru-RU" sz="1200">
                        <a:latin charset="0" pitchFamily="18" typeface="Times New Roman"/>
                        <a:cs charset="0" pitchFamily="18"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b="0" dirty="0" kern="1200" lang="ru-RU" smtClean="0" sz="1200">
                          <a:solidFill>
                            <a:schemeClr val="tx1"/>
                          </a:solidFill>
                          <a:effectLst/>
                          <a:latin charset="0" pitchFamily="18" typeface="Times New Roman"/>
                          <a:ea typeface="+mn-ea"/>
                          <a:cs charset="0" pitchFamily="18" typeface="Times New Roman"/>
                        </a:rPr>
                        <a:t>Сведения </a:t>
                      </a:r>
                      <a:br>
                        <a:rPr b="0" dirty="0" kern="1200" lang="ru-RU" smtClean="0" sz="1200">
                          <a:solidFill>
                            <a:schemeClr val="tx1"/>
                          </a:solidFill>
                          <a:effectLst/>
                          <a:latin charset="0" pitchFamily="18" typeface="Times New Roman"/>
                          <a:ea typeface="+mn-ea"/>
                          <a:cs charset="0" pitchFamily="18" typeface="Times New Roman"/>
                        </a:rPr>
                      </a:br>
                      <a:r>
                        <a:rPr b="0" dirty="0" kern="1200" lang="ru-RU" smtClean="0" sz="1200">
                          <a:solidFill>
                            <a:schemeClr val="tx1"/>
                          </a:solidFill>
                          <a:effectLst/>
                          <a:latin charset="0" pitchFamily="18" typeface="Times New Roman"/>
                          <a:ea typeface="+mn-ea"/>
                          <a:cs charset="0" pitchFamily="18" typeface="Times New Roman"/>
                        </a:rPr>
                        <a:t>о недвижимом имуществе </a:t>
                      </a:r>
                      <a:endParaRPr b="0" dirty="0" lang="ru-RU" sz="1200">
                        <a:latin charset="0" pitchFamily="18" typeface="Times New Roman"/>
                        <a:cs charset="0" pitchFamily="18"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b="0" dirty="0" lang="ru-RU" smtClean="0" sz="1200">
                          <a:latin charset="0" pitchFamily="18" typeface="Times New Roman"/>
                          <a:cs charset="0" pitchFamily="18" typeface="Times New Roman"/>
                        </a:rPr>
                        <a:t>Недвижимое имущество: капитальное строение (инв. № 613/С-14918) – </a:t>
                      </a:r>
                      <a:r>
                        <a:rPr b="1" dirty="0" lang="ru-RU" smtClean="0" sz="1200">
                          <a:latin charset="0" pitchFamily="18" typeface="Times New Roman"/>
                          <a:cs charset="0" pitchFamily="18" typeface="Times New Roman"/>
                        </a:rPr>
                        <a:t>одноэтажное здание бани с пристройкой</a:t>
                      </a:r>
                      <a:r>
                        <a:rPr b="0" dirty="0" lang="ru-RU" smtClean="0" sz="1200">
                          <a:latin charset="0" pitchFamily="18" typeface="Times New Roman"/>
                          <a:cs charset="0" pitchFamily="18" typeface="Times New Roman"/>
                        </a:rPr>
                        <a:t>, общая площадь 354,2 кв.м, 1949 года постройки, фундамент – бутобетон, стены – кирпичи, оштукатурено и окрашено, перегородки – кирпичи, перекрытия – дерево, бетон, крыша – асбестоцементный волнистый лист.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69772">
                <a:tc vMerge="1">
                  <a:txBody>
                    <a:bodyPr/>
                    <a:lstStyle/>
                    <a:p>
                      <a:endParaRPr dirty="0"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b="0" dirty="0" kern="1200" lang="ru-RU" smtClean="0" sz="1200">
                          <a:solidFill>
                            <a:schemeClr val="tx1"/>
                          </a:solidFill>
                          <a:effectLst/>
                          <a:latin charset="0" pitchFamily="18" typeface="Times New Roman"/>
                          <a:ea typeface="+mn-ea"/>
                          <a:cs charset="0" pitchFamily="18" typeface="Times New Roman"/>
                        </a:rPr>
                        <a:t>Информация </a:t>
                      </a:r>
                      <a:br>
                        <a:rPr b="0" dirty="0" kern="1200" lang="ru-RU" smtClean="0" sz="1200">
                          <a:solidFill>
                            <a:schemeClr val="tx1"/>
                          </a:solidFill>
                          <a:effectLst/>
                          <a:latin charset="0" pitchFamily="18" typeface="Times New Roman"/>
                          <a:ea typeface="+mn-ea"/>
                          <a:cs charset="0" pitchFamily="18" typeface="Times New Roman"/>
                        </a:rPr>
                      </a:br>
                      <a:r>
                        <a:rPr b="0" dirty="0" kern="1200" lang="ru-RU" smtClean="0" sz="1200">
                          <a:solidFill>
                            <a:schemeClr val="tx1"/>
                          </a:solidFill>
                          <a:effectLst/>
                          <a:latin charset="0" pitchFamily="18" typeface="Times New Roman"/>
                          <a:ea typeface="+mn-ea"/>
                          <a:cs charset="0" pitchFamily="18" typeface="Times New Roman"/>
                        </a:rPr>
                        <a:t>о земельном участке</a:t>
                      </a:r>
                      <a:endParaRPr b="0" dirty="0" lang="ru-RU" sz="1200">
                        <a:latin charset="0" pitchFamily="18" typeface="Times New Roman"/>
                        <a:cs charset="0" pitchFamily="18"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b="0" dirty="0" lang="ru-RU" smtClean="0" sz="1200">
                          <a:latin charset="0" pitchFamily="18" typeface="Times New Roman"/>
                          <a:cs charset="0" pitchFamily="18" typeface="Times New Roman"/>
                        </a:rPr>
                        <a:t>Земельный участок площадью 0,2127 га. Целевое назначение: земельный участок </a:t>
                      </a:r>
                    </a:p>
                    <a:p>
                      <a:r>
                        <a:rPr b="0" dirty="0" lang="ru-RU" smtClean="0" sz="1200">
                          <a:latin charset="0" pitchFamily="18" typeface="Times New Roman"/>
                          <a:cs charset="0" pitchFamily="18" typeface="Times New Roman"/>
                        </a:rPr>
                        <a:t>для строительства и обслуживания бани. Введены ограничения в использовании частей земельного участка: площадью 0,1336 га в связи с расположением на природных территориях, подлежащих специальной охране (водоохранная зона реки, водоема); площадью 0,0791 га в связи с расположением на природных территориях, подлежащих специальной охране (прибрежная полоса реки, водоема); площадью 0,0073 га в связи с расположением в охранной зоне электрических сетей напряжением до 1000 вольт; площадью 0,0767 га в связи с расположением в охранной зоне электрических сетей напряжением свыше 1000 вольт.</a:t>
                      </a:r>
                    </a:p>
                    <a:p>
                      <a:endParaRPr b="0" dirty="0" lang="ru-RU" smtClean="0" sz="1200">
                        <a:latin charset="0" pitchFamily="18" typeface="Times New Roman"/>
                        <a:cs charset="0" pitchFamily="18" typeface="Times New Roman"/>
                      </a:endParaRPr>
                    </a:p>
                    <a:p>
                      <a:r>
                        <a:rPr b="0" dirty="0" lang="ru-RU" smtClean="0" sz="1200">
                          <a:latin charset="0" pitchFamily="18" typeface="Times New Roman"/>
                          <a:cs charset="0" pitchFamily="18" typeface="Times New Roman"/>
                        </a:rPr>
                        <a:t>Срок аренды земельного участка – 50 лет.</a:t>
                      </a:r>
                    </a:p>
                    <a:p>
                      <a:endParaRPr b="0" dirty="0" lang="ru-RU" smtClean="0" sz="1200">
                        <a:latin charset="0" pitchFamily="18" typeface="Times New Roman"/>
                        <a:cs charset="0" pitchFamily="18" typeface="Times New Roman"/>
                      </a:endParaRPr>
                    </a:p>
                    <a:p>
                      <a:r>
                        <a:rPr b="0" dirty="0" lang="ru-RU" smtClean="0" sz="1200">
                          <a:latin charset="0" pitchFamily="18" typeface="Times New Roman"/>
                          <a:cs charset="0" pitchFamily="18" typeface="Times New Roman"/>
                        </a:rPr>
                        <a:t>В установленном порядке предоставляется возможность изменения целевого назначения земельного участка и использования его для размещения объекта рекреационного назначения.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4788">
                <a:tc vMerge="1">
                  <a:txBody>
                    <a:bodyPr/>
                    <a:lstStyle/>
                    <a:p>
                      <a:endParaRPr dirty="0"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b="0" dirty="0" lang="ru-RU" smtClean="0" sz="1200">
                          <a:latin charset="0" pitchFamily="18" typeface="Times New Roman"/>
                          <a:cs charset="0" pitchFamily="18" typeface="Times New Roman"/>
                        </a:rPr>
                        <a:t>Начальная цена продажи, рублей</a:t>
                      </a:r>
                      <a:endParaRPr b="0" dirty="0" lang="ru-RU" sz="1200">
                        <a:latin charset="0" pitchFamily="18" typeface="Times New Roman"/>
                        <a:cs charset="0" pitchFamily="18"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defTabSz="914400" eaLnBrk="1" fontAlgn="auto" hangingPunct="1" indent="0" latinLnBrk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b="1" dirty="0" lang="ru-RU" smtClean="0" sz="1200">
                          <a:latin charset="0" pitchFamily="18" typeface="Times New Roman"/>
                          <a:cs charset="0" pitchFamily="18" typeface="Times New Roman"/>
                        </a:rPr>
                        <a:t>Одна базовая величина на дату проведения аукциона</a:t>
                      </a:r>
                    </a:p>
                    <a:p>
                      <a:pPr algn="ctr"/>
                      <a:endParaRPr b="0" dirty="0" i="1" lang="ru-RU" smtClean="0" sz="1200">
                        <a:latin charset="0" pitchFamily="18" typeface="Times New Roman"/>
                        <a:cs charset="0" pitchFamily="18" typeface="Times New Roman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8549">
                <a:tc vMerge="1">
                  <a:txBody>
                    <a:bodyPr/>
                    <a:lstStyle/>
                    <a:p>
                      <a:endParaRPr dirty="0"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b="0" dirty="0" lang="ru-RU" smtClean="0" sz="1200">
                          <a:latin charset="0" pitchFamily="18" typeface="Times New Roman"/>
                          <a:cs charset="0" pitchFamily="18" typeface="Times New Roman"/>
                        </a:rPr>
                        <a:t>Продавец </a:t>
                      </a:r>
                      <a:endParaRPr b="0" dirty="0" lang="ru-RU" sz="1200">
                        <a:latin charset="0" pitchFamily="18" typeface="Times New Roman"/>
                        <a:cs charset="0" pitchFamily="18"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b="0" dirty="0" lang="ru-RU" smtClean="0" sz="1200">
                          <a:latin charset="0" pitchFamily="18" typeface="Times New Roman"/>
                          <a:cs charset="0" pitchFamily="18" typeface="Times New Roman"/>
                        </a:rPr>
                        <a:t>Крупское районное коммунальное унитарное предприятие «Жилтеплострой», </a:t>
                      </a:r>
                    </a:p>
                    <a:p>
                      <a:r>
                        <a:rPr b="0" dirty="0" lang="ru-RU" smtClean="0" sz="1200">
                          <a:latin charset="0" pitchFamily="18" typeface="Times New Roman"/>
                          <a:cs charset="0" pitchFamily="18" typeface="Times New Roman"/>
                        </a:rPr>
                        <a:t>тел. (801796) 26633, 26891. </a:t>
                      </a:r>
                    </a:p>
                    <a:p>
                      <a:endParaRPr b="0" dirty="0" lang="ru-RU" smtClean="0" sz="1200">
                        <a:latin charset="0" pitchFamily="18" typeface="Times New Roman"/>
                        <a:cs charset="0" pitchFamily="18" typeface="Times New Roman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927" y="3895182"/>
            <a:ext cx="3713810" cy="245336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b="539"/>
          <a:stretch/>
        </p:blipFill>
        <p:spPr>
          <a:xfrm>
            <a:off x="387927" y="1126060"/>
            <a:ext cx="3713810" cy="2672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1065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advClick="0" advTm="5000" p14:dur="1250" spd="slow">
        <p15:prstTrans prst="pageCurlDouble"/>
      </p:transition>
    </mc:Choice>
    <mc:Fallback xmlns="">
      <p:transition advClick="0" advTm="5000" spd="slow">
        <p:fade/>
      </p:transition>
    </mc:Fallback>
  </mc:AlternateContent>
  <p:timing>
    <p:tnLst>
      <p:par>
        <p:cTn dur="indefinite" id="1" nodeType="tmRoot" restart="never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3323" y="277092"/>
            <a:ext cx="10066946" cy="620216"/>
          </a:xfrm>
        </p:spPr>
        <p:txBody>
          <a:bodyPr numCol="2">
            <a:noAutofit/>
          </a:bodyPr>
          <a:lstStyle/>
          <a:p>
            <a:pPr lvl="0"/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Минская область, Логойский район,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. Хорошее, ул. Детсадовская,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2                      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                                  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Расстояние от: г. Минска – 85 км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                        г.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Логойска –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45 км 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6072774"/>
              </p:ext>
            </p:extLst>
          </p:nvPr>
        </p:nvGraphicFramePr>
        <p:xfrm>
          <a:off x="387927" y="1029054"/>
          <a:ext cx="11328356" cy="5329426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37761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42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079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26317">
                <a:tc rowSpan="4">
                  <a:txBody>
                    <a:bodyPr/>
                    <a:lstStyle/>
                    <a:p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Сведения </a:t>
                      </a:r>
                      <a:b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 недвижимом имуществе 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Недвижимое имущество: капитальное строение (инв. № 601/С-24248) – одноэтажное </a:t>
                      </a: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здание детского сада с крыльцами</a:t>
                      </a:r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, общая площадь 305,1 кв.м, 1976 года постройки, фундамент бутобетонный, стены и перегородки кирпичные, чердачные перекрытия – железобетонные плиты, крыша совмещенная с рулонным покрытием. Принадлежности: сарай, беседка, дорожки, ограждение.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69772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Информация </a:t>
                      </a:r>
                      <a:b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 земельном участке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Земельный участок площадью 0,4580 га. Целевое назначение: земельный участок для обслуживания здания детского сада. </a:t>
                      </a:r>
                    </a:p>
                    <a:p>
                      <a:endParaRPr lang="ru-RU" sz="12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Срок аренды земельного участка – 50 лет со дня государственной регистрации права аренды земельного участка в территориальной организации по государственной регистрации.</a:t>
                      </a:r>
                    </a:p>
                    <a:p>
                      <a:endParaRPr lang="ru-RU" sz="12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В установленном порядке предоставляется возможность изменения целевого назначения земельного участка и использование его для размещения объектов социального назначения, производственных объектов и складских помещений, размещения объектов торговли и жилья по согласованию с Логойским районным исполнительным комитетом.</a:t>
                      </a:r>
                    </a:p>
                    <a:p>
                      <a:endParaRPr lang="ru-RU" sz="12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4788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Начальная цена продажи, рублей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Одна базовая величина на дату проведения аукциона</a:t>
                      </a:r>
                    </a:p>
                    <a:p>
                      <a:pPr algn="ctr"/>
                      <a:endParaRPr lang="ru-RU" sz="1200" b="0" i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8549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Продавец 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Управление по образованию, спорту и туризму Логойского районного исполнительного комитета, тел. (801774) 55345, 54343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926" y="3722914"/>
            <a:ext cx="3726873" cy="263556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926" y="1137262"/>
            <a:ext cx="3726873" cy="2453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0813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5000">
        <p15:prstTrans prst="pageCurlDouble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1584</TotalTime>
  <Words>1986</Words>
  <Application>Microsoft Office PowerPoint</Application>
  <PresentationFormat>Широкоэкранный</PresentationFormat>
  <Paragraphs>354</Paragraphs>
  <Slides>12</Slides>
  <Notes>0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Тема Office</vt:lpstr>
      <vt:lpstr>Предложения к продаже  находящегося в коммунальной собственности недвижимого имущества с установлением начальной цены, равной одной базовой величине </vt:lpstr>
      <vt:lpstr>Минская область, Березинский район,  д. Каменный Борок, ул. Центральная, 25   Расстояние от: г. Минска – 125 км          г. Березино – 20 км </vt:lpstr>
      <vt:lpstr>Минская область, Березинский  район,  д. Михалево, ул. Школьная, 2А  Расстояние от: г. Минска – 112 км                             г. Березино – 17 км </vt:lpstr>
      <vt:lpstr>Минская область, Березинский  район,  д. Якшицы, ул. Червенская, 2  Расстояние от: г. Минска – 112 км                             г. Березино – 28 км </vt:lpstr>
      <vt:lpstr>Минская область, Борисовский район,  д. Леоново, ул. Школьная, д. 1А                Расстояние от: г. Минска – 110 км                             г. Борисова – 31 км </vt:lpstr>
      <vt:lpstr>Минская область, Борисовский район,  д. Нивки, ул. Борисовская, д. 3А               Расстояние от: г. Минска – 110 км                             г. Борисова – 33 км </vt:lpstr>
      <vt:lpstr>Минская область, Копыльский район,  д. Чирвоная Дубрава, ул. Задворье,  100А, 100А/1, 100А/2                                                                            Расстояние от: г. Минска – 151 км                             г. Копыля – 33 км</vt:lpstr>
      <vt:lpstr>Минская область, г. Крупки,  ул. Набережная, 2                                                                             Расстояние от: г. Минска – 130 км                             </vt:lpstr>
      <vt:lpstr>Минская область, Логойский район,  д. Хорошее, ул. Детсадовская, 2                                                                          Расстояние от: г. Минска – 85 км                             г. Логойска –  45 км </vt:lpstr>
      <vt:lpstr>Минская область, Любанский район,  д. Юшковичи, ул. Советская, 19                                                Расстояние от: г. Минска – 146 км                             г. Любань – 14 км                             </vt:lpstr>
      <vt:lpstr>Минская область, Пуховичский район,  д. Васильки, ул. Центральная, 17                                                                                                                                  Расстояние от: г. Минска – 60 км                             г. Марьина Горка – 40 км                            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VasilyevaNA</dc:creator>
  <cp:lastModifiedBy>VasilyevaNA</cp:lastModifiedBy>
  <cp:revision>234</cp:revision>
  <cp:lastPrinted>2022-08-16T07:13:45Z</cp:lastPrinted>
  <dcterms:created xsi:type="dcterms:W3CDTF">2022-08-15T13:40:49Z</dcterms:created>
  <dcterms:modified xsi:type="dcterms:W3CDTF">2023-03-16T12:25:51Z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8785432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S9.2.0</vt:lpwstr>
  </property>
</Properties>
</file>