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udio/mp4" Extension="m4a"/>
  <Default ContentType="application/vnd.openxmlformats-package.relationships+xml" Extension="rels"/>
  <Default ContentType="application/xml" Extension="xml"/>
  <Default ContentType="image/vnd.ms-photo" Extension="wdp"/>
  <Default ContentType="image/gif" Extension="gif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notesMaster+xml" PartName="/ppt/notesMasters/notesMaster1.xml"/>
  <Override ContentType="application/vnd.openxmlformats-officedocument.presentationml.handoutMaster+xml" PartName="/ppt/handoutMasters/handout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Override+xml" PartName="/ppt/theme/themeOverride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handoutMasterIdLst>
    <p:handoutMasterId r:id="rId27"/>
  </p:handoutMasterIdLst>
  <p:sldIdLst>
    <p:sldId id="266" r:id="rId2"/>
    <p:sldId id="268" r:id="rId3"/>
    <p:sldId id="270" r:id="rId4"/>
    <p:sldId id="299" r:id="rId5"/>
    <p:sldId id="300" r:id="rId6"/>
    <p:sldId id="301" r:id="rId7"/>
    <p:sldId id="302" r:id="rId8"/>
    <p:sldId id="303" r:id="rId9"/>
    <p:sldId id="298" r:id="rId10"/>
    <p:sldId id="304" r:id="rId11"/>
    <p:sldId id="274" r:id="rId12"/>
    <p:sldId id="289" r:id="rId13"/>
    <p:sldId id="305" r:id="rId14"/>
    <p:sldId id="306" r:id="rId15"/>
    <p:sldId id="307" r:id="rId16"/>
    <p:sldId id="308" r:id="rId17"/>
    <p:sldId id="286" r:id="rId18"/>
    <p:sldId id="309" r:id="rId19"/>
    <p:sldId id="310" r:id="rId20"/>
    <p:sldId id="311" r:id="rId21"/>
    <p:sldId id="297" r:id="rId22"/>
    <p:sldId id="312" r:id="rId23"/>
    <p:sldId id="313" r:id="rId24"/>
    <p:sldId id="290" r:id="rId25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3" y="3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3665"/>
            <a:ext cx="2929837" cy="498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3" y="9443665"/>
            <a:ext cx="2929837" cy="498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983F36-1330-42BF-A167-E6233EC238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713053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3" y="1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0050" y="1241425"/>
            <a:ext cx="5961063" cy="3354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6"/>
            <a:ext cx="5408930" cy="391486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3665"/>
            <a:ext cx="2929837" cy="498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3" y="9443665"/>
            <a:ext cx="2929837" cy="498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09C44-8A2A-409E-A7D2-22FCC82253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469283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0138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57143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7285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57946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59696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07450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23019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79246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4641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9784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420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9011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5183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1563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5611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8879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4446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485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366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964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750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5353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71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765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5349904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4"/>
            <a:ext cx="112776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D34817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34817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B94A63BD-57A8-4EA5-87B9-B72FD17870DC}" type="slidenum">
              <a:rPr lang="ru-RU" smtClean="0">
                <a:solidFill>
                  <a:srgbClr val="D34817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D34817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041019"/>
      </p:ext>
    </p:extLst>
  </p:cSld>
  <p:clrMapOvr>
    <a:masterClrMapping/>
  </p:clrMapOvr>
  <p:transition spd="slow" advClick="0" advTm="5000"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D34817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34817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63BD-57A8-4EA5-87B9-B72FD17870DC}" type="slidenum">
              <a:rPr lang="ru-RU" smtClean="0">
                <a:solidFill>
                  <a:srgbClr val="D34817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D34817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872026"/>
      </p:ext>
    </p:extLst>
  </p:cSld>
  <p:clrMapOvr>
    <a:masterClrMapping/>
  </p:clrMapOvr>
  <p:transition spd="slow" advClick="0" advTm="5000"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D34817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34817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63BD-57A8-4EA5-87B9-B72FD17870DC}" type="slidenum">
              <a:rPr lang="ru-RU" smtClean="0">
                <a:solidFill>
                  <a:srgbClr val="D34817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D34817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423708"/>
      </p:ext>
    </p:extLst>
  </p:cSld>
  <p:clrMapOvr>
    <a:masterClrMapping/>
  </p:clrMapOvr>
  <p:transition spd="slow" advClick="0" advTm="5000"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D34817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ru-RU">
              <a:solidFill>
                <a:srgbClr val="D34817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B94A63BD-57A8-4EA5-87B9-B72FD17870DC}" type="slidenum">
              <a:rPr lang="ru-RU" smtClean="0">
                <a:solidFill>
                  <a:srgbClr val="D34817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D34817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51165"/>
      </p:ext>
    </p:extLst>
  </p:cSld>
  <p:clrMapOvr>
    <a:masterClrMapping/>
  </p:clrMapOvr>
  <p:transition spd="slow" advClick="0" advTm="5000"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3444904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D34817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34817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63BD-57A8-4EA5-87B9-B72FD17870DC}" type="slidenum">
              <a:rPr lang="ru-RU" smtClean="0">
                <a:solidFill>
                  <a:srgbClr val="D34817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D34817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7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54622474"/>
      </p:ext>
    </p:extLst>
  </p:cSld>
  <p:clrMapOvr>
    <a:masterClrMapping/>
  </p:clrMapOvr>
  <p:transition spd="slow" advClick="0" advTm="5000"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D34817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34817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63BD-57A8-4EA5-87B9-B72FD17870DC}" type="slidenum">
              <a:rPr lang="ru-RU" smtClean="0">
                <a:solidFill>
                  <a:srgbClr val="D34817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D34817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690599"/>
      </p:ext>
    </p:extLst>
  </p:cSld>
  <p:clrMapOvr>
    <a:masterClrMapping/>
  </p:clrMapOvr>
  <p:transition spd="slow" advClick="0" advTm="5000"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1"/>
            <a:ext cx="11480800" cy="882651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3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70" y="666750"/>
            <a:ext cx="5722988" cy="639763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D34817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34817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B94A63BD-57A8-4EA5-87B9-B72FD17870DC}" type="slidenum">
              <a:rPr lang="ru-RU" smtClean="0">
                <a:solidFill>
                  <a:srgbClr val="D34817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D34817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2240010"/>
      </p:ext>
    </p:extLst>
  </p:cSld>
  <p:clrMapOvr>
    <a:masterClrMapping/>
  </p:clrMapOvr>
  <p:transition spd="slow" advClick="0" advTm="5000"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D34817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34817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63BD-57A8-4EA5-87B9-B72FD17870DC}" type="slidenum">
              <a:rPr lang="ru-RU" smtClean="0">
                <a:solidFill>
                  <a:srgbClr val="D34817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D34817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878660"/>
      </p:ext>
    </p:extLst>
  </p:cSld>
  <p:clrMapOvr>
    <a:masterClrMapping/>
  </p:clrMapOvr>
  <p:transition spd="slow" advClick="0" advTm="5000"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D34817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34817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63BD-57A8-4EA5-87B9-B72FD17870DC}" type="slidenum">
              <a:rPr lang="ru-RU" smtClean="0">
                <a:solidFill>
                  <a:srgbClr val="D34817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D34817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715144"/>
      </p:ext>
    </p:extLst>
  </p:cSld>
  <p:clrMapOvr>
    <a:masterClrMapping/>
  </p:clrMapOvr>
  <p:transition spd="slow" advClick="0" advTm="5000"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85800" y="584911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1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3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D34817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34817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63BD-57A8-4EA5-87B9-B72FD17870DC}" type="slidenum">
              <a:rPr lang="ru-RU" smtClean="0">
                <a:solidFill>
                  <a:srgbClr val="D34817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D34817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11517"/>
      </p:ext>
    </p:extLst>
  </p:cSld>
  <p:clrMapOvr>
    <a:masterClrMapping/>
  </p:clrMapOvr>
  <p:transition spd="slow" advClick="0" advTm="5000"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5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D34817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34817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63BD-57A8-4EA5-87B9-B72FD17870DC}" type="slidenum">
              <a:rPr lang="ru-RU" smtClean="0">
                <a:solidFill>
                  <a:srgbClr val="D34817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D34817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9"/>
            <a:ext cx="7823200" cy="768351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87533686"/>
      </p:ext>
    </p:extLst>
  </p:cSld>
  <p:clrMapOvr>
    <a:masterClrMapping/>
  </p:clrMapOvr>
  <p:transition spd="slow" advClick="0" advTm="5000"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900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06400" y="1554164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D34817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D34817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2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94A63BD-57A8-4EA5-87B9-B72FD17870DC}" type="slidenum">
              <a:rPr lang="ru-RU" smtClean="0">
                <a:solidFill>
                  <a:srgbClr val="D34817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D34817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900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8141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Click="0" advTm="5000">
    <p:cover dir="d"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inoblim.by/" TargetMode="External"/><Relationship Id="rId3" Type="http://schemas.openxmlformats.org/officeDocument/2006/relationships/audio" Target="../media/media1.m4a"/><Relationship Id="rId7" Type="http://schemas.openxmlformats.org/officeDocument/2006/relationships/image" Target="../media/image3.png"/><Relationship Id="rId2" Type="http://schemas.microsoft.com/office/2007/relationships/media" Target="../media/media1.m4a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10.xml.rels><?xml version="1.0" encoding="UTF-8" standalone="yes" ?><Relationships xmlns="http://schemas.openxmlformats.org/package/2006/relationships"><Relationship Id="rId3" Target="../media/image21.jpeg" Type="http://schemas.openxmlformats.org/officeDocument/2006/relationships/image"/><Relationship Id="rId2" Target="../notesSlides/notesSlide10.xml" Type="http://schemas.openxmlformats.org/officeDocument/2006/relationships/notesSlide"/><Relationship Id="rId1" Target="../slideLayouts/slideLayout2.xml" Type="http://schemas.openxmlformats.org/officeDocument/2006/relationships/slideLayout"/><Relationship Id="rId5" Target="../media/image22.png" Type="http://schemas.openxmlformats.org/officeDocument/2006/relationships/image"/><Relationship Id="rId4" Target="../media/hdphoto6.wdp" Type="http://schemas.microsoft.com/office/2007/relationships/hdphoto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 ?><Relationships xmlns="http://schemas.openxmlformats.org/package/2006/relationships"><Relationship Id="rId3" Target="../media/image25.jpeg" Type="http://schemas.openxmlformats.org/officeDocument/2006/relationships/image"/><Relationship Id="rId2" Target="../notesSlides/notesSlide12.xml" Type="http://schemas.openxmlformats.org/officeDocument/2006/relationships/notesSlide"/><Relationship Id="rId1" Target="../slideLayouts/slideLayout2.xml" Type="http://schemas.openxmlformats.org/officeDocument/2006/relationships/slideLayout"/><Relationship Id="rId5" Target="../media/hdphoto7.wdp" Type="http://schemas.microsoft.com/office/2007/relationships/hdphoto"/><Relationship Id="rId4" Target="../media/image26.jpeg" Type="http://schemas.openxmlformats.org/officeDocument/2006/relationships/image"/></Relationships>
</file>

<file path=ppt/slides/_rels/slide13.xml.rels><?xml version="1.0" encoding="UTF-8" standalone="yes" ?><Relationships xmlns="http://schemas.openxmlformats.org/package/2006/relationships"><Relationship Id="rId3" Target="../media/image27.jpeg" Type="http://schemas.openxmlformats.org/officeDocument/2006/relationships/image"/><Relationship Id="rId2" Target="../notesSlides/notesSlide13.xml" Type="http://schemas.openxmlformats.org/officeDocument/2006/relationships/notesSlide"/><Relationship Id="rId1" Target="../slideLayouts/slideLayout2.xml" Type="http://schemas.openxmlformats.org/officeDocument/2006/relationships/slideLayout"/><Relationship Id="rId5" Target="../media/image28.jpeg" Type="http://schemas.openxmlformats.org/officeDocument/2006/relationships/image"/><Relationship Id="rId4" Target="../media/hdphoto8.wdp" Type="http://schemas.microsoft.com/office/2007/relationships/hdphoto"/></Relationships>
</file>

<file path=ppt/slides/_rels/slide14.xml.rels><?xml version="1.0" encoding="UTF-8" standalone="yes" ?><Relationships xmlns="http://schemas.openxmlformats.org/package/2006/relationships"><Relationship Id="rId3" Target="../media/image29.gif" Type="http://schemas.openxmlformats.org/officeDocument/2006/relationships/image"/><Relationship Id="rId2" Target="../notesSlides/notesSlide14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30.jpeg" Type="http://schemas.openxmlformats.org/officeDocument/2006/relationships/image"/></Relationships>
</file>

<file path=ppt/slides/_rels/slide15.xml.rels><?xml version="1.0" encoding="UTF-8" standalone="yes" ?><Relationships xmlns="http://schemas.openxmlformats.org/package/2006/relationships"><Relationship Id="rId3" Target="../media/image31.gif" Type="http://schemas.openxmlformats.org/officeDocument/2006/relationships/image"/><Relationship Id="rId2" Target="../notesSlides/notesSlide15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32.jpeg" Type="http://schemas.openxmlformats.org/officeDocument/2006/relationships/image"/></Relationships>
</file>

<file path=ppt/slides/_rels/slide16.xml.rels><?xml version="1.0" encoding="UTF-8" standalone="yes" ?><Relationships xmlns="http://schemas.openxmlformats.org/package/2006/relationships"><Relationship Id="rId3" Target="../media/image33.jpeg" Type="http://schemas.openxmlformats.org/officeDocument/2006/relationships/image"/><Relationship Id="rId2" Target="../notesSlides/notesSlide16.xml" Type="http://schemas.openxmlformats.org/officeDocument/2006/relationships/notesSlide"/><Relationship Id="rId1" Target="../slideLayouts/slideLayout2.xml" Type="http://schemas.openxmlformats.org/officeDocument/2006/relationships/slideLayout"/><Relationship Id="rId5" Target="../media/image25.jpeg" Type="http://schemas.openxmlformats.org/officeDocument/2006/relationships/image"/><Relationship Id="rId4" Target="../media/hdphoto9.wdp" Type="http://schemas.microsoft.com/office/2007/relationships/hdphoto"/></Relationships>
</file>

<file path=ppt/slides/_rels/slide17.xml.rels><?xml version="1.0" encoding="UTF-8" standalone="yes" ?><Relationships xmlns="http://schemas.openxmlformats.org/package/2006/relationships"><Relationship Id="rId3" Target="../media/image34.gif" Type="http://schemas.openxmlformats.org/officeDocument/2006/relationships/image"/><Relationship Id="rId2" Target="../notesSlides/notesSlide17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35.jpeg" Type="http://schemas.openxmlformats.org/officeDocument/2006/relationships/image"/></Relationships>
</file>

<file path=ppt/slides/_rels/slide18.xml.rels><?xml version="1.0" encoding="UTF-8" standalone="yes" ?><Relationships xmlns="http://schemas.openxmlformats.org/package/2006/relationships"><Relationship Id="rId3" Target="../media/image36.gif" Type="http://schemas.openxmlformats.org/officeDocument/2006/relationships/image"/><Relationship Id="rId2" Target="../notesSlides/notesSlide18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37.jpeg" Type="http://schemas.openxmlformats.org/officeDocument/2006/relationships/image"/></Relationships>
</file>

<file path=ppt/slides/_rels/slide19.xml.rels><?xml version="1.0" encoding="UTF-8" standalone="yes" ?><Relationships xmlns="http://schemas.openxmlformats.org/package/2006/relationships"><Relationship Id="rId3" Target="../media/image38.jpeg" Type="http://schemas.openxmlformats.org/officeDocument/2006/relationships/image"/><Relationship Id="rId2" Target="../notesSlides/notesSlide19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39.jpeg" Type="http://schemas.openxmlformats.org/officeDocument/2006/relationships/image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 ?><Relationships xmlns="http://schemas.openxmlformats.org/package/2006/relationships"><Relationship Id="rId3" Target="../media/image40.jpeg" Type="http://schemas.openxmlformats.org/officeDocument/2006/relationships/image"/><Relationship Id="rId2" Target="../notesSlides/notesSlide20.xml" Type="http://schemas.openxmlformats.org/officeDocument/2006/relationships/notesSlide"/><Relationship Id="rId1" Target="../slideLayouts/slideLayout2.xml" Type="http://schemas.openxmlformats.org/officeDocument/2006/relationships/slideLayout"/><Relationship Id="rId5" Target="../media/image41.jpeg" Type="http://schemas.openxmlformats.org/officeDocument/2006/relationships/image"/><Relationship Id="rId4" Target="../media/hdphoto10.wdp" Type="http://schemas.microsoft.com/office/2007/relationships/hdphoto"/></Relationships>
</file>

<file path=ppt/slides/_rels/slide21.xml.rels><?xml version="1.0" encoding="UTF-8" standalone="yes" ?><Relationships xmlns="http://schemas.openxmlformats.org/package/2006/relationships"><Relationship Id="rId3" Target="../media/image42.jpeg" Type="http://schemas.openxmlformats.org/officeDocument/2006/relationships/image"/><Relationship Id="rId2" Target="../notesSlides/notesSlide21.xml" Type="http://schemas.openxmlformats.org/officeDocument/2006/relationships/notesSlide"/><Relationship Id="rId1" Target="../slideLayouts/slideLayout2.xml" Type="http://schemas.openxmlformats.org/officeDocument/2006/relationships/slideLayout"/><Relationship Id="rId5" Target="../media/image43.jpeg" Type="http://schemas.openxmlformats.org/officeDocument/2006/relationships/image"/><Relationship Id="rId4" Target="../media/hdphoto11.wdp" Type="http://schemas.microsoft.com/office/2007/relationships/hdphoto"/></Relationships>
</file>

<file path=ppt/slides/_rels/slide22.xml.rels><?xml version="1.0" encoding="UTF-8" standalone="yes" ?><Relationships xmlns="http://schemas.openxmlformats.org/package/2006/relationships"><Relationship Id="rId3" Target="../media/image44.jpeg" Type="http://schemas.openxmlformats.org/officeDocument/2006/relationships/image"/><Relationship Id="rId2" Target="../notesSlides/notesSlide22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45.jpeg" Type="http://schemas.openxmlformats.org/officeDocument/2006/relationships/image"/></Relationships>
</file>

<file path=ppt/slides/_rels/slide23.xml.rels><?xml version="1.0" encoding="UTF-8" standalone="yes" ?><Relationships xmlns="http://schemas.openxmlformats.org/package/2006/relationships"><Relationship Id="rId3" Target="../media/image46.jpeg" Type="http://schemas.openxmlformats.org/officeDocument/2006/relationships/image"/><Relationship Id="rId2" Target="../notesSlides/notesSlide23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47.jpeg" Type="http://schemas.openxmlformats.org/officeDocument/2006/relationships/image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 ?><Relationships xmlns="http://schemas.openxmlformats.org/package/2006/relationships"><Relationship Id="rId3" Target="../media/image9.jpeg" Type="http://schemas.openxmlformats.org/officeDocument/2006/relationships/image"/><Relationship Id="rId2" Target="../notesSlides/notesSlide4.xml" Type="http://schemas.openxmlformats.org/officeDocument/2006/relationships/notesSlide"/><Relationship Id="rId1" Target="../slideLayouts/slideLayout2.xml" Type="http://schemas.openxmlformats.org/officeDocument/2006/relationships/slideLayout"/><Relationship Id="rId5" Target="../media/image10.jpeg" Type="http://schemas.openxmlformats.org/officeDocument/2006/relationships/image"/><Relationship Id="rId4" Target="../media/hdphoto1.wdp" Type="http://schemas.microsoft.com/office/2007/relationships/hdphoto"/></Relationships>
</file>

<file path=ppt/slides/_rels/slide5.xml.rels><?xml version="1.0" encoding="UTF-8" standalone="yes" ?><Relationships xmlns="http://schemas.openxmlformats.org/package/2006/relationships"><Relationship Id="rId3" Target="../media/image11.jpeg" Type="http://schemas.openxmlformats.org/officeDocument/2006/relationships/image"/><Relationship Id="rId2" Target="../notesSlides/notesSlide5.xml" Type="http://schemas.openxmlformats.org/officeDocument/2006/relationships/notesSlide"/><Relationship Id="rId1" Target="../slideLayouts/slideLayout2.xml" Type="http://schemas.openxmlformats.org/officeDocument/2006/relationships/slideLayout"/><Relationship Id="rId5" Target="../media/image12.jpeg" Type="http://schemas.openxmlformats.org/officeDocument/2006/relationships/image"/><Relationship Id="rId4" Target="../media/hdphoto2.wdp" Type="http://schemas.microsoft.com/office/2007/relationships/hdphoto"/></Relationships>
</file>

<file path=ppt/slides/_rels/slide6.xml.rels><?xml version="1.0" encoding="UTF-8" standalone="yes" ?><Relationships xmlns="http://schemas.openxmlformats.org/package/2006/relationships"><Relationship Id="rId3" Target="../media/image13.jpeg" Type="http://schemas.openxmlformats.org/officeDocument/2006/relationships/image"/><Relationship Id="rId2" Target="../notesSlides/notesSlide6.xml" Type="http://schemas.openxmlformats.org/officeDocument/2006/relationships/notesSlide"/><Relationship Id="rId1" Target="../slideLayouts/slideLayout2.xml" Type="http://schemas.openxmlformats.org/officeDocument/2006/relationships/slideLayout"/><Relationship Id="rId5" Target="../media/image14.jpeg" Type="http://schemas.openxmlformats.org/officeDocument/2006/relationships/image"/><Relationship Id="rId4" Target="../media/hdphoto3.wdp" Type="http://schemas.microsoft.com/office/2007/relationships/hdphoto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 ?><Relationships xmlns="http://schemas.openxmlformats.org/package/2006/relationships"><Relationship Id="rId3" Target="../media/image17.jpeg" Type="http://schemas.openxmlformats.org/officeDocument/2006/relationships/image"/><Relationship Id="rId2" Target="../notesSlides/notesSlide8.xml" Type="http://schemas.openxmlformats.org/officeDocument/2006/relationships/notesSlide"/><Relationship Id="rId1" Target="../slideLayouts/slideLayout2.xml" Type="http://schemas.openxmlformats.org/officeDocument/2006/relationships/slideLayout"/><Relationship Id="rId5" Target="../media/image18.png" Type="http://schemas.openxmlformats.org/officeDocument/2006/relationships/image"/><Relationship Id="rId4" Target="../media/hdphoto4.wdp" Type="http://schemas.microsoft.com/office/2007/relationships/hdphoto"/></Relationships>
</file>

<file path=ppt/slides/_rels/slide9.xml.rels><?xml version="1.0" encoding="UTF-8" standalone="yes" ?><Relationships xmlns="http://schemas.openxmlformats.org/package/2006/relationships"><Relationship Id="rId3" Target="../media/image19.jpeg" Type="http://schemas.openxmlformats.org/officeDocument/2006/relationships/image"/><Relationship Id="rId2" Target="../notesSlides/notesSlide9.xml" Type="http://schemas.openxmlformats.org/officeDocument/2006/relationships/notesSlide"/><Relationship Id="rId1" Target="../slideLayouts/slideLayout2.xml" Type="http://schemas.openxmlformats.org/officeDocument/2006/relationships/slideLayout"/><Relationship Id="rId5" Target="../media/image20.jpeg" Type="http://schemas.openxmlformats.org/officeDocument/2006/relationships/image"/><Relationship Id="rId4" Target="../media/hdphoto5.wdp" Type="http://schemas.microsoft.com/office/2007/relationships/hdphoto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email">
            <a:duotone>
              <a:schemeClr val="bg2">
                <a:shade val="90000"/>
                <a:satMod val="150000"/>
              </a:schemeClr>
              <a:schemeClr val="bg2">
                <a:tint val="88000"/>
                <a:satMod val="105000"/>
              </a:schemeClr>
            </a:duotone>
            <a:lum/>
          </a:blip>
          <a:srcRect/>
          <a:tile tx="0" ty="0" sx="95000" sy="95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24034" y="1643050"/>
            <a:ext cx="7858180" cy="2500330"/>
          </a:xfrm>
        </p:spPr>
        <p:txBody>
          <a:bodyPr>
            <a:normAutofit/>
          </a:bodyPr>
          <a:lstStyle/>
          <a:p>
            <a:r>
              <a:rPr lang="ru-RU" dirty="0" smtClean="0"/>
              <a:t>Неиспользуемые объекты недвижимости государственной собственности, предлагаемые </a:t>
            </a:r>
            <a:br>
              <a:rPr lang="ru-RU" dirty="0" smtClean="0"/>
            </a:br>
            <a:r>
              <a:rPr lang="ru-RU" dirty="0" smtClean="0"/>
              <a:t>для продажи</a:t>
            </a:r>
            <a:endParaRPr lang="ru-RU" dirty="0"/>
          </a:p>
        </p:txBody>
      </p:sp>
      <p:pic>
        <p:nvPicPr>
          <p:cNvPr id="6" name="Рисунок 5" descr="Логотип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123788" y="5376849"/>
            <a:ext cx="2696777" cy="4286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24035" y="5816979"/>
            <a:ext cx="344677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Информация носит справочный характер.</a:t>
            </a:r>
          </a:p>
          <a:p>
            <a:r>
              <a:rPr lang="ru-RU" sz="1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Подробная информация на сайте </a:t>
            </a:r>
            <a:r>
              <a:rPr lang="en-US" sz="1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www.minoblim.by</a:t>
            </a:r>
            <a:endParaRPr lang="ru-RU" sz="11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Тел. (8017) 516-80-54, 500-47-10, 516-80-55</a:t>
            </a:r>
          </a:p>
        </p:txBody>
      </p:sp>
      <p:pic>
        <p:nvPicPr>
          <p:cNvPr id="4" name="03. Life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>
                  <p14:fade out="2500"/>
                </p14:media>
              </p:ext>
            </p:extLst>
          </p:nvPr>
        </p:nvPicPr>
        <p:blipFill>
          <a:blip r:embed="rId9" cstate="email"/>
          <a:stretch>
            <a:fillRect/>
          </a:stretch>
        </p:blipFill>
        <p:spPr>
          <a:xfrm>
            <a:off x="4861212" y="5376849"/>
            <a:ext cx="609600" cy="60960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63BD-57A8-4EA5-87B9-B72FD17870DC}" type="slidenum">
              <a:rPr lang="ru-RU" smtClean="0">
                <a:solidFill>
                  <a:srgbClr val="D34817">
                    <a:shade val="75000"/>
                  </a:srgbClr>
                </a:solidFill>
              </a:rPr>
              <a:pPr/>
              <a:t>1</a:t>
            </a:fld>
            <a:endParaRPr lang="ru-RU">
              <a:solidFill>
                <a:srgbClr val="D34817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2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58717" y="242584"/>
            <a:ext cx="497102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eaLnBrk="1" fontAlgn="auto" hangingPunct="1" indent="0" latinLnBrk="0" lvl="0" marL="0" marR="0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1200" kumimoji="0" lang="ru-RU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Минская область, </a:t>
            </a:r>
            <a:r>
              <a:rPr b="1" baseline="0" cap="none" dirty="0" i="0" kern="1200" kumimoji="0" lang="ru-RU" noProof="0" normalizeH="0" smtClean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г. </a:t>
            </a:r>
            <a:r>
              <a:rPr b="1" dirty="0" lang="ru-RU" smtClean="0">
                <a:solidFill>
                  <a:sysClr lastClr="000000" val="windowText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Крупки</a:t>
            </a:r>
            <a:r>
              <a:rPr b="1" baseline="0" cap="none" dirty="0" i="0" kern="1200" kumimoji="0" lang="ru-RU" noProof="0" normalizeH="0" smtClean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, </a:t>
            </a:r>
            <a:endParaRPr b="1" baseline="0" cap="none" dirty="0" i="0" kern="1200" kumimoji="0" lang="ru-RU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charset="0" panose="02020603050405020304" pitchFamily="18" typeface="Times New Roman"/>
              <a:ea typeface="+mn-ea"/>
              <a:cs charset="0" panose="02020603050405020304" pitchFamily="18" typeface="Times New Roman"/>
            </a:endParaRPr>
          </a:p>
          <a:p>
            <a:pPr algn="just" lvl="0">
              <a:defRPr/>
            </a:pPr>
            <a:r>
              <a:rPr b="1" dirty="0" lang="ru-RU">
                <a:solidFill>
                  <a:sysClr lastClr="000000" val="windowText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ул. Набережная, </a:t>
            </a:r>
            <a:r>
              <a:rPr b="1" dirty="0" lang="ru-RU" smtClean="0">
                <a:solidFill>
                  <a:sysClr lastClr="000000" val="windowText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2</a:t>
            </a:r>
            <a:endParaRPr b="1" dirty="0" lang="ru-RU">
              <a:solidFill>
                <a:sysClr lastClr="000000" val="windowText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11150" y="242584"/>
            <a:ext cx="4261649" cy="64633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1800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algn="l" pos="180000"/>
              </a:tabLst>
              <a:defRPr/>
            </a:pPr>
            <a:r>
              <a:rPr b="1" baseline="0" cap="none" dirty="0" i="0" kern="1200" kumimoji="0" lang="ru-RU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Расстояние от:	г. Минска – </a:t>
            </a:r>
            <a:r>
              <a:rPr b="1" baseline="0" cap="none" dirty="0" i="0" kern="1200" kumimoji="0" lang="ru-RU" noProof="0" normalizeH="0" smtClean="0" spc="0" strike="noStrike" sz="1800" u="none">
                <a:ln>
                  <a:noFill/>
                </a:ln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130 </a:t>
            </a:r>
            <a:r>
              <a:rPr b="1" baseline="0" cap="none" dirty="0" i="0" kern="1200" kumimoji="0" lang="ru-RU" noProof="0" normalizeH="0" spc="0" strike="noStrike" sz="1800" u="none">
                <a:ln>
                  <a:noFill/>
                </a:ln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км</a:t>
            </a:r>
          </a:p>
          <a:p>
            <a:pPr algn="l" defTabSz="1800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algn="l" pos="180000"/>
              </a:tabLst>
              <a:defRPr/>
            </a:pPr>
            <a:r>
              <a:rPr b="1" baseline="0" cap="none" dirty="0" i="0" kern="1200" kumimoji="0" lang="ru-RU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									</a:t>
            </a:r>
            <a:endParaRPr b="1" baseline="0" cap="none" dirty="0" i="0" kern="1200" kumimoji="0" lang="ru-RU" noProof="0" normalizeH="0" spc="0" strike="noStrike" sz="1800" u="none">
              <a:ln>
                <a:noFill/>
              </a:ln>
              <a:solidFill>
                <a:srgbClr val="FF0000"/>
              </a:solidFill>
              <a:effectLst/>
              <a:uLnTx/>
              <a:uFillTx/>
              <a:latin charset="0" panose="02020603050405020304" pitchFamily="18" typeface="Times New Roman"/>
              <a:ea typeface="+mn-ea"/>
              <a:cs charset="0" panose="02020603050405020304" pitchFamily="18" typeface="Times New Roman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4A63BD-57A8-4EA5-87B9-B72FD17870DC}" type="slidenum">
              <a:rPr b="0" baseline="0" cap="none" i="0" kern="1200" kumimoji="0" lang="ru-RU" noProof="0" normalizeH="0" smtClean="0" spc="0" strike="noStrike" sz="1200" u="none">
                <a:ln>
                  <a:noFill/>
                </a:ln>
                <a:solidFill>
                  <a:srgbClr val="D34817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algn="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b="0" baseline="0" cap="none" i="0" kern="1200" kumimoji="0" lang="ru-RU" noProof="0" normalizeH="0" spc="0" strike="noStrike" sz="1200" u="none">
              <a:ln>
                <a:noFill/>
              </a:ln>
              <a:solidFill>
                <a:srgbClr val="D34817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7919608"/>
              </p:ext>
            </p:extLst>
          </p:nvPr>
        </p:nvGraphicFramePr>
        <p:xfrm>
          <a:off x="5289846" y="1122551"/>
          <a:ext cx="6810998" cy="5428346"/>
        </p:xfrm>
        <a:graphic>
          <a:graphicData uri="http://schemas.openxmlformats.org/drawingml/2006/table">
            <a:tbl>
              <a:tblPr bandCol="1" bandRow="1" firstCol="1" firstRow="1" lastCol="1" lastRow="1">
                <a:tableStyleId>{5C22544A-7EE6-4342-B048-85BDC9FD1C3A}</a:tableStyleId>
              </a:tblPr>
              <a:tblGrid>
                <a:gridCol w="1424734">
                  <a:extLst>
                    <a:ext uri="{9D8B030D-6E8A-4147-A177-3AD203B41FA5}">
                      <a16:colId xmlns:a16="http://schemas.microsoft.com/office/drawing/2014/main" val="1091073166"/>
                    </a:ext>
                  </a:extLst>
                </a:gridCol>
                <a:gridCol w="5386264">
                  <a:extLst>
                    <a:ext uri="{9D8B030D-6E8A-4147-A177-3AD203B41FA5}">
                      <a16:colId xmlns:a16="http://schemas.microsoft.com/office/drawing/2014/main" val="1431800519"/>
                    </a:ext>
                  </a:extLst>
                </a:gridCol>
              </a:tblGrid>
              <a:tr h="145807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b="0" dirty="0" lang="ru-RU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Сведения о недвижимом имуществе </a:t>
                      </a:r>
                      <a:endParaRPr b="0" dirty="0" lang="ru-RU" sz="1200">
                        <a:solidFill>
                          <a:schemeClr val="tx1"/>
                        </a:solidFill>
                        <a:effectLst/>
                        <a:latin charset="0" panose="02020603050405020304" pitchFamily="18" typeface="Times New Roman"/>
                        <a:ea charset="0" panose="02020603050405020304" pitchFamily="18" typeface="Times New Roman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algn="l" pos="270510"/>
                        </a:tabLst>
                      </a:pPr>
                      <a: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Недвижимое имущество: капитальное строение (инв. № 613/С-14918) – одноэтажное здание бани с пристройкой, общая площадь 354,2 </a:t>
                      </a:r>
                      <a:r>
                        <a:rPr b="0" dirty="0" err="1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кв.м</a:t>
                      </a:r>
                      <a: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, 1949 года постройки, фундамент – бутобетон, стены – кирпичи, оштукатурено и окрашено, перегородки – кирпичи, перекрытия – дерево, бетон, крыша – асбестоцементный волнистый лист.</a:t>
                      </a:r>
                      <a:endParaRPr b="0" dirty="0" kern="1200" kumimoji="0" lang="ru-RU" sz="1200">
                        <a:solidFill>
                          <a:schemeClr val="tx1"/>
                        </a:solidFill>
                        <a:effectLst/>
                        <a:latin charset="0" panose="02020603050405020304" pitchFamily="18" typeface="Times New Roman"/>
                        <a:ea typeface="+mn-ea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0720499"/>
                  </a:ext>
                </a:extLst>
              </a:tr>
              <a:tr h="2755148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b="0" dirty="0" lang="ru-RU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Информация о земельном участке</a:t>
                      </a:r>
                      <a:endParaRPr b="0" dirty="0" lang="ru-RU" sz="1200">
                        <a:solidFill>
                          <a:schemeClr val="tx1"/>
                        </a:solidFill>
                        <a:effectLst/>
                        <a:latin charset="0" panose="02020603050405020304" pitchFamily="18" typeface="Times New Roman"/>
                        <a:ea charset="0" panose="02020603050405020304" pitchFamily="18" typeface="Times New Roman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Земельный участок площадью 0,2127 га. Целевое назначение: земельный участок для строительства и обслуживания бани. Введены ограничения в использовании частей земельного участка: площадью 0,1336 га в связи с расположением на природных территориях, подлежащих специальной охране (</a:t>
                      </a:r>
                      <a:r>
                        <a:rPr b="0" dirty="0" err="1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водоохранная</a:t>
                      </a:r>
                      <a: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 зона реки, водоема); площадью 0,0791 га в связи с расположением на природных территориях, подлежащих специальной охране (прибрежная полоса реки, водоема); площадью 0,0073 га в связи с расположением в охранной зоне электрических сетей напряжением до 1000 вольт; площадью 0,0767 га в связи с расположением в охранной зоне электрических сетей напряжением свыше 1000 вольт.</a:t>
                      </a: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Земельный участок предоставляется в аренду сроком на 50 лет.</a:t>
                      </a:r>
                    </a:p>
                    <a:p>
                      <a:pPr algn="just"/>
                      <a: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В установленном порядке предоставляется возможность изменения целевого назначения земельного участка и использования его для размещения объекта рекреационного назначения.</a:t>
                      </a:r>
                      <a:endParaRPr b="0" dirty="0" kern="1200" kumimoji="0" lang="ru-RU" sz="1200">
                        <a:solidFill>
                          <a:schemeClr val="tx1"/>
                        </a:solidFill>
                        <a:effectLst/>
                        <a:latin charset="0" panose="02020603050405020304" pitchFamily="18" typeface="Times New Roman"/>
                        <a:ea typeface="+mn-ea"/>
                        <a:cs charset="0" panose="02020603050405020304" pitchFamily="18" typeface="Times New Roman"/>
                      </a:endParaRPr>
                    </a:p>
                  </a:txBody>
                  <a:tcPr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0211361"/>
                  </a:ext>
                </a:extLst>
              </a:tr>
              <a:tr h="843645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b="0" dirty="0" lang="ru-RU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Начальная цена </a:t>
                      </a:r>
                      <a:r>
                        <a:rPr b="0" dirty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продажи, </a:t>
                      </a:r>
                      <a:r>
                        <a:rPr b="0" dirty="0" lang="ru-RU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рублей</a:t>
                      </a:r>
                      <a:endParaRPr b="0" dirty="0" lang="ru-RU" sz="1200">
                        <a:solidFill>
                          <a:schemeClr val="tx1"/>
                        </a:solidFill>
                        <a:effectLst/>
                        <a:latin charset="0" panose="02020603050405020304" pitchFamily="18" typeface="Times New Roman"/>
                        <a:ea charset="0" panose="02020603050405020304" pitchFamily="18" typeface="Times New Roman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b="0" dirty="0" lang="ru-RU" smtClean="0" sz="1200">
                          <a:solidFill>
                            <a:sysClr lastClr="000000" val="windowText"/>
                          </a:solidFill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Одна базовая величина на дату проведения аукциона</a:t>
                      </a:r>
                      <a:endParaRPr b="0" dirty="0" i="1" lang="ru-RU" smtClean="0" sz="1200">
                        <a:solidFill>
                          <a:schemeClr val="tx1"/>
                        </a:solidFill>
                        <a:effectLst/>
                        <a:latin charset="0" panose="02020603050405020304" pitchFamily="18" typeface="Times New Roman"/>
                        <a:ea charset="0" panose="02020603050405020304" pitchFamily="18" typeface="Times New Roman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7965385"/>
                  </a:ext>
                </a:extLst>
              </a:tr>
              <a:tr h="371481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b="0" dirty="0" lang="ru-RU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Продавец </a:t>
                      </a:r>
                      <a:endParaRPr b="0" dirty="0" lang="ru-RU" sz="1200">
                        <a:solidFill>
                          <a:schemeClr val="tx1"/>
                        </a:solidFill>
                        <a:effectLst/>
                        <a:latin charset="0" panose="02020603050405020304" pitchFamily="18" typeface="Times New Roman"/>
                        <a:ea charset="0" panose="02020603050405020304" pitchFamily="18" typeface="Times New Roman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b="0" dirty="0" err="1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Крупское</a:t>
                      </a:r>
                      <a: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 районное коммунальное унитарное предприятие «</a:t>
                      </a:r>
                      <a:r>
                        <a:rPr b="0" dirty="0" err="1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Жилтеплострой</a:t>
                      </a:r>
                      <a: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», </a:t>
                      </a:r>
                      <a:b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</a:br>
                      <a: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тел. (801796) 26633, 26891. </a:t>
                      </a:r>
                      <a:endParaRPr b="0" dirty="0" kern="1200" kumimoji="0" lang="ru-RU" sz="1200">
                        <a:solidFill>
                          <a:schemeClr val="tx1"/>
                        </a:solidFill>
                        <a:effectLst/>
                        <a:latin charset="0" panose="02020603050405020304" pitchFamily="18" typeface="Times New Roman"/>
                        <a:ea typeface="+mn-ea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0572809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cstate="print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97" y="1068919"/>
            <a:ext cx="4805456" cy="27678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b="89" l="110" r="62" t="169"/>
          <a:stretch/>
        </p:blipFill>
        <p:spPr>
          <a:xfrm>
            <a:off x="384997" y="3836724"/>
            <a:ext cx="4805456" cy="27141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4997" y="3836724"/>
            <a:ext cx="1023678" cy="3693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rtlCol="0" wrap="none">
            <a:spAutoFit/>
          </a:bodyPr>
          <a:lstStyle/>
          <a:p>
            <a:r>
              <a:rPr dirty="0" err="1" lang="ru-RU" smtClean="0"/>
              <a:t>г.Крупки</a:t>
            </a:r>
            <a:endParaRPr dirty="0" lang="ru-RU"/>
          </a:p>
        </p:txBody>
      </p:sp>
    </p:spTree>
    <p:extLst>
      <p:ext uri="{BB962C8B-B14F-4D97-AF65-F5344CB8AC3E}">
        <p14:creationId xmlns:p14="http://schemas.microsoft.com/office/powerpoint/2010/main" val="1029486217"/>
      </p:ext>
    </p:extLst>
  </p:cSld>
  <p:clrMapOvr>
    <a:masterClrMapping/>
  </p:clrMapOvr>
  <p:transition advClick="0" advTm="5000" spd="slow">
    <p:wipe/>
  </p:transition>
  <p:timing>
    <p:tnLst>
      <p:par>
        <p:cTn dur="indefinite" id="1" nodeType="tmRoot" restart="never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824469"/>
              </p:ext>
            </p:extLst>
          </p:nvPr>
        </p:nvGraphicFramePr>
        <p:xfrm>
          <a:off x="5343970" y="1087473"/>
          <a:ext cx="6397951" cy="563806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382383">
                  <a:extLst>
                    <a:ext uri="{9D8B030D-6E8A-4147-A177-3AD203B41FA5}">
                      <a16:colId xmlns:a16="http://schemas.microsoft.com/office/drawing/2014/main" val="638212916"/>
                    </a:ext>
                  </a:extLst>
                </a:gridCol>
                <a:gridCol w="5015568">
                  <a:extLst>
                    <a:ext uri="{9D8B030D-6E8A-4147-A177-3AD203B41FA5}">
                      <a16:colId xmlns:a16="http://schemas.microsoft.com/office/drawing/2014/main" val="1937429781"/>
                    </a:ext>
                  </a:extLst>
                </a:gridCol>
              </a:tblGrid>
              <a:tr h="1728458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недвижимом имуществе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Недвижимое имущество: капитальное строение (инв. № 601/С-24248) – одноэтажное здание детского сада с крыльцами, общая площадь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305,1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кв.м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1976 года постройки, фундамент бутобетонный, стены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перегородки кирпичные, чердачные перекрытия – железобетонные плиты, крыша совмещенная с рулонным покрытием. Принадлежности: сарай, беседка, дорожки, ограждение.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375944"/>
                  </a:ext>
                </a:extLst>
              </a:tr>
              <a:tr h="242807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Информация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земельном участке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Земельный участок площадью 0,4580 га. Целевое назначение: земельный участок для обслуживания здания детского сада. </a:t>
                      </a: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Земельный участок предоставляется в аренду сроком на 50 лет со дня государственной регистрации права аренды земельного участка в территориальной организации по государственной регистрации.</a:t>
                      </a:r>
                    </a:p>
                    <a:p>
                      <a:pPr algn="just"/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установленном порядке предоставляется возможность изменения целевого назначения земельного участка и использование его для размещения объектов социального назначения, производственных объектов и складских помещений, размещения объектов торговли и жилья по согласованию с </a:t>
                      </a:r>
                      <a:r>
                        <a:rPr kumimoji="0" lang="ru-RU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Логойским</a:t>
                      </a: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районным исполнительным комитетом.</a:t>
                      </a:r>
                      <a:endParaRPr kumimoji="0" lang="ru-RU" sz="12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303743"/>
                  </a:ext>
                </a:extLst>
              </a:tr>
              <a:tr h="740768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Начальная цена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продажи,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рублей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Одна базовая величина на дату проведения аукциона</a:t>
                      </a:r>
                      <a:endParaRPr lang="ru-RU" sz="1200" b="0" i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8745537"/>
                  </a:ext>
                </a:extLst>
              </a:tr>
              <a:tr h="740768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Продавец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по образованию, спорту и туризму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Логойского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районного исполнительного комитета, тел. (801774) 54343, 55345.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7428700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902644" y="242583"/>
            <a:ext cx="49710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Минская область,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Логойский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 Хорошее, ул. Детсадовская, 2</a:t>
            </a:r>
            <a:endParaRPr lang="ru-RU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51329" y="242584"/>
            <a:ext cx="3832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0000">
              <a:tabLst>
                <a:tab pos="180000" algn="l"/>
              </a:tabLs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 от:	г. Минска – 86 км</a:t>
            </a:r>
          </a:p>
          <a:p>
            <a:pPr defTabSz="180000">
              <a:tabLst>
                <a:tab pos="180000" algn="l"/>
              </a:tabLs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		г. Логойска – 47 км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78" y="1087473"/>
            <a:ext cx="4925227" cy="27501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78" y="3837643"/>
            <a:ext cx="4925227" cy="2887897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2489043" y="4132282"/>
            <a:ext cx="1091645" cy="39698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51414" y="6434983"/>
            <a:ext cx="479197" cy="27603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63BD-57A8-4EA5-87B9-B72FD17870DC}" type="slidenum">
              <a:rPr lang="ru-RU" smtClean="0">
                <a:solidFill>
                  <a:srgbClr val="D34817">
                    <a:shade val="75000"/>
                  </a:srgbClr>
                </a:solidFill>
              </a:rPr>
              <a:pPr/>
              <a:t>11</a:t>
            </a:fld>
            <a:endParaRPr lang="ru-RU">
              <a:solidFill>
                <a:srgbClr val="D34817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71384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34" y="3922520"/>
            <a:ext cx="5076202" cy="2798319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90200"/>
              </p:ext>
            </p:extLst>
          </p:nvPr>
        </p:nvGraphicFramePr>
        <p:xfrm>
          <a:off x="5306939" y="1082776"/>
          <a:ext cx="6705604" cy="564297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448857">
                  <a:extLst>
                    <a:ext uri="{9D8B030D-6E8A-4147-A177-3AD203B41FA5}">
                      <a16:colId xmlns:a16="http://schemas.microsoft.com/office/drawing/2014/main" val="638212916"/>
                    </a:ext>
                  </a:extLst>
                </a:gridCol>
                <a:gridCol w="5256747">
                  <a:extLst>
                    <a:ext uri="{9D8B030D-6E8A-4147-A177-3AD203B41FA5}">
                      <a16:colId xmlns:a16="http://schemas.microsoft.com/office/drawing/2014/main" val="1937429781"/>
                    </a:ext>
                  </a:extLst>
                </a:gridCol>
              </a:tblGrid>
              <a:tr h="1380883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недвижимом имуществе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Недвижимое имущество: капитальное строение (инв. № 601/С-32849) – одно-двухэтажное здание бани общей площадью 441,7 </a:t>
                      </a:r>
                      <a:r>
                        <a:rPr kumimoji="0" lang="ru-RU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кв.м</a:t>
                      </a: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1973 года постройки, фундамент – бутобетон, стены – кирпичи, отделка </a:t>
                      </a:r>
                      <a:r>
                        <a:rPr kumimoji="0" lang="ru-RU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сайдингом</a:t>
                      </a: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перегородки – кирпичи, перекрытия – плита железобетонная, крыша – рулонные кровельные материалы на битуме, асбестоцементный волнистый лист. Принадлежности: площадка, дорожка, ограждение</a:t>
                      </a:r>
                      <a:endParaRPr kumimoji="0" lang="ru-RU" sz="12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375944"/>
                  </a:ext>
                </a:extLst>
              </a:tr>
              <a:tr h="296717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Информация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земельном участке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Земельный участок площадью 0,1576 га. Целевое назначение: земельный участок для строительства и обслуживания бани. Введены ограничения в использовании земельного участка в связи с расположением на природных территориях, подлежащих специальной охране (в зоне санитарной охраны водного объекта, используемого для хозяйственно-питьевого водоснабжения, в зоне санитарной охраны в местах водозабора) и части земельного участка площадью 0,0074 га в связи с расположением в охранных зонах объектов газораспределительной системы.</a:t>
                      </a: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Земельный участок предоставляется в аренду сроком на 20 лет со дня государственной регистрации права аренды земельного участка в территориальной организации по государственной регистрации.</a:t>
                      </a:r>
                    </a:p>
                    <a:p>
                      <a:pPr algn="just"/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установленном порядке предоставляется возможность изменения целевого назначения земельного участка и использование его для размещения объектов административно-хозяйственного назначения, производственных объектов и складских помещений, размещение объектов торговли и жилья по согласованию с </a:t>
                      </a:r>
                      <a:r>
                        <a:rPr kumimoji="0" lang="ru-RU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Логойским</a:t>
                      </a: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районным исполнительным комитетом.</a:t>
                      </a:r>
                      <a:endParaRPr kumimoji="0" lang="ru-RU" sz="12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303743"/>
                  </a:ext>
                </a:extLst>
              </a:tr>
              <a:tr h="591808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Начальная цена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продажи,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рублей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39 280,00 </a:t>
                      </a: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Начальная цена понижена на 80 %</a:t>
                      </a:r>
                      <a:endParaRPr lang="ru-RU" sz="12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8745537"/>
                  </a:ext>
                </a:extLst>
              </a:tr>
              <a:tr h="591808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Продавец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Районное унитарное предприятие «</a:t>
                      </a:r>
                      <a:r>
                        <a:rPr kumimoji="0" lang="ru-RU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Логойский</a:t>
                      </a: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комхоз</a:t>
                      </a: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», тел. (801774) 71357, 78411</a:t>
                      </a:r>
                      <a:endParaRPr kumimoji="0" lang="ru-RU" sz="12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7428700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902644" y="242583"/>
            <a:ext cx="49710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Минская область,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Логойский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район, </a:t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гп</a:t>
            </a:r>
            <a:r>
              <a:rPr lang="ru-RU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Плещеницы, ул. Военный Городок, 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51329" y="242584"/>
            <a:ext cx="3832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</a:tabLst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Расстояние от:	г. Минска –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71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км</a:t>
            </a:r>
          </a:p>
          <a:p>
            <a:pPr marL="0" marR="0" lvl="0" indent="0" algn="l" defTabSz="18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</a:tabLst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								г. Логойска –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33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км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68507" y="4081006"/>
            <a:ext cx="809634" cy="39698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16336" y="6152974"/>
            <a:ext cx="479197" cy="27603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4A63BD-57A8-4EA5-87B9-B72FD17870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D34817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734" y="1082775"/>
            <a:ext cx="5076202" cy="283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745288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015659"/>
              </p:ext>
            </p:extLst>
          </p:nvPr>
        </p:nvGraphicFramePr>
        <p:xfrm>
          <a:off x="5306939" y="1082776"/>
          <a:ext cx="6705604" cy="5504113"/>
        </p:xfrm>
        <a:graphic>
          <a:graphicData uri="http://schemas.openxmlformats.org/drawingml/2006/table">
            <a:tbl>
              <a:tblPr bandCol="1" bandRow="1" firstCol="1" firstRow="1" lastCol="1" lastRow="1">
                <a:tableStyleId>{5C22544A-7EE6-4342-B048-85BDC9FD1C3A}</a:tableStyleId>
              </a:tblPr>
              <a:tblGrid>
                <a:gridCol w="1448857">
                  <a:extLst>
                    <a:ext uri="{9D8B030D-6E8A-4147-A177-3AD203B41FA5}">
                      <a16:colId xmlns:a16="http://schemas.microsoft.com/office/drawing/2014/main" val="638212916"/>
                    </a:ext>
                  </a:extLst>
                </a:gridCol>
                <a:gridCol w="5256747">
                  <a:extLst>
                    <a:ext uri="{9D8B030D-6E8A-4147-A177-3AD203B41FA5}">
                      <a16:colId xmlns:a16="http://schemas.microsoft.com/office/drawing/2014/main" val="1937429781"/>
                    </a:ext>
                  </a:extLst>
                </a:gridCol>
              </a:tblGrid>
              <a:tr h="1380883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b="0" dirty="0" lang="ru-RU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Сведения </a:t>
                      </a:r>
                      <a:r>
                        <a:rPr b="0" dirty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/>
                      </a:r>
                      <a:br>
                        <a:rPr b="0" dirty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</a:br>
                      <a:r>
                        <a:rPr b="0" dirty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о </a:t>
                      </a:r>
                      <a:r>
                        <a:rPr b="0" dirty="0" lang="ru-RU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недвижимом имуществе</a:t>
                      </a:r>
                      <a:endParaRPr b="0" dirty="0" lang="ru-RU" sz="1200">
                        <a:solidFill>
                          <a:schemeClr val="tx1"/>
                        </a:solidFill>
                        <a:effectLst/>
                        <a:latin charset="0" panose="02020603050405020304" pitchFamily="18" typeface="Times New Roman"/>
                        <a:ea charset="0" panose="02020603050405020304" pitchFamily="18" typeface="Times New Roman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Недвижимое имущество: капитальное строение (инв. № 601/С-25469) – одноэтажное здание </a:t>
                      </a:r>
                      <a:r>
                        <a:rPr b="0" dirty="0" err="1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Нестановичского</a:t>
                      </a:r>
                      <a: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 сельского исполнительного комитета с котельной, общая площадь 139,4 </a:t>
                      </a:r>
                      <a:r>
                        <a:rPr b="0" dirty="0" err="1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кв.м</a:t>
                      </a:r>
                      <a: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, 1954 года постройки, фундамент – бетонный, стены – бревенчатые, обложены кирпичом, перегородки дощатые, чердачные перекрытия деревянные, утепленные, крыша  шиферная двухскатная по деревянным стропилам. Принадлежности: сарай, уборная.</a:t>
                      </a:r>
                      <a:endParaRPr b="0" dirty="0" kern="1200" kumimoji="0" lang="ru-RU" sz="1200">
                        <a:solidFill>
                          <a:schemeClr val="tx1"/>
                        </a:solidFill>
                        <a:effectLst/>
                        <a:latin charset="0" panose="02020603050405020304" pitchFamily="18" typeface="Times New Roman"/>
                        <a:ea typeface="+mn-ea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375944"/>
                  </a:ext>
                </a:extLst>
              </a:tr>
              <a:tr h="2939614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b="0" dirty="0" lang="ru-RU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Информация </a:t>
                      </a:r>
                      <a:r>
                        <a:rPr b="0" dirty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/>
                      </a:r>
                      <a:br>
                        <a:rPr b="0" dirty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</a:br>
                      <a:r>
                        <a:rPr b="0" dirty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о </a:t>
                      </a:r>
                      <a:r>
                        <a:rPr b="0" dirty="0" lang="ru-RU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земельном участке</a:t>
                      </a:r>
                      <a:endParaRPr b="0" dirty="0" lang="ru-RU" sz="1200">
                        <a:solidFill>
                          <a:schemeClr val="tx1"/>
                        </a:solidFill>
                        <a:effectLst/>
                        <a:latin charset="0" panose="02020603050405020304" pitchFamily="18" typeface="Times New Roman"/>
                        <a:ea charset="0" panose="02020603050405020304" pitchFamily="18" typeface="Times New Roman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Земельный участок площадью 0,1475 га. Целевое назначение: земельный участок для эксплуатации и обслуживания здания </a:t>
                      </a:r>
                      <a:r>
                        <a:rPr b="0" dirty="0" err="1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Нестановичского</a:t>
                      </a:r>
                      <a: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 сельского исполнительного комитета, сарая и уборной. </a:t>
                      </a: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Земельный участок предоставляется в аренду сроком на 20 лет со дня государственной регистрации права аренды земельного участка в территориальной организации по государственной регистрации.</a:t>
                      </a:r>
                    </a:p>
                    <a:p>
                      <a:pPr algn="just"/>
                      <a: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В установленном порядке предоставляется возможность изменения целевого назначения земельного участка и использование его для размещения объектов административно-хозяйственного назначения, производственных объектов, складских помещений, объектов придорожного сервиса и жилья по согласованию с </a:t>
                      </a:r>
                      <a:r>
                        <a:rPr b="0" dirty="0" err="1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Логойским</a:t>
                      </a:r>
                      <a: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 районным исполнительным комитетом.</a:t>
                      </a:r>
                      <a:endParaRPr b="0" dirty="0" kern="1200" kumimoji="0" lang="ru-RU" sz="1200">
                        <a:solidFill>
                          <a:schemeClr val="tx1"/>
                        </a:solidFill>
                        <a:effectLst/>
                        <a:latin charset="0" panose="02020603050405020304" pitchFamily="18" typeface="Times New Roman"/>
                        <a:ea typeface="+mn-ea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303743"/>
                  </a:ext>
                </a:extLst>
              </a:tr>
              <a:tr h="591808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b="0" dirty="0" lang="ru-RU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Начальная цена </a:t>
                      </a:r>
                      <a:r>
                        <a:rPr b="0" dirty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продажи, </a:t>
                      </a:r>
                      <a:r>
                        <a:rPr b="0" dirty="0" lang="ru-RU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рублей</a:t>
                      </a:r>
                      <a:endParaRPr b="0" dirty="0" lang="ru-RU" sz="1200">
                        <a:solidFill>
                          <a:schemeClr val="tx1"/>
                        </a:solidFill>
                        <a:effectLst/>
                        <a:latin charset="0" panose="02020603050405020304" pitchFamily="18" typeface="Times New Roman"/>
                        <a:ea charset="0" panose="02020603050405020304" pitchFamily="18" typeface="Times New Roman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20 500,00</a:t>
                      </a: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0" dirty="0" i="1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Начальная цена понижена на 50 %</a:t>
                      </a:r>
                      <a:endParaRPr b="0" dirty="0" i="1" lang="ru-RU" sz="1200">
                        <a:solidFill>
                          <a:schemeClr val="tx1"/>
                        </a:solidFill>
                        <a:effectLst/>
                        <a:latin charset="0" panose="02020603050405020304" pitchFamily="18" typeface="Times New Roman"/>
                        <a:ea charset="0" panose="02020603050405020304" pitchFamily="18" typeface="Times New Roman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8745537"/>
                  </a:ext>
                </a:extLst>
              </a:tr>
              <a:tr h="591808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b="0" dirty="0" lang="ru-RU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Продавец </a:t>
                      </a:r>
                      <a:endParaRPr b="0" dirty="0" lang="ru-RU" sz="1200">
                        <a:solidFill>
                          <a:schemeClr val="tx1"/>
                        </a:solidFill>
                        <a:effectLst/>
                        <a:latin charset="0" panose="02020603050405020304" pitchFamily="18" typeface="Times New Roman"/>
                        <a:ea charset="0" panose="02020603050405020304" pitchFamily="18" typeface="Times New Roman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Коммунальное унитарное предприятие «</a:t>
                      </a:r>
                      <a:r>
                        <a:rPr b="0" dirty="0" err="1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Логойский</a:t>
                      </a:r>
                      <a: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 районный комбинат бытового обслуживания», тел. (801774) 28670, 54343</a:t>
                      </a:r>
                      <a:endParaRPr b="0" dirty="0" kern="1200" kumimoji="0" lang="ru-RU" sz="1200">
                        <a:solidFill>
                          <a:schemeClr val="tx1"/>
                        </a:solidFill>
                        <a:effectLst/>
                        <a:latin charset="0" panose="02020603050405020304" pitchFamily="18" typeface="Times New Roman"/>
                        <a:ea typeface="+mn-ea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7428700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902644" y="242583"/>
            <a:ext cx="49710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b="1" baseline="0" cap="none" dirty="0" i="0" kern="1200" kumimoji="0" lang="ru-RU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Минская область, </a:t>
            </a:r>
            <a:r>
              <a:rPr b="1" baseline="0" cap="none" dirty="0" err="1" i="0" kern="1200" kumimoji="0" lang="ru-RU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Логойский</a:t>
            </a:r>
            <a:r>
              <a:rPr b="1" baseline="0" cap="none" dirty="0" i="0" kern="1200" kumimoji="0" lang="ru-RU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 район, </a:t>
            </a:r>
            <a:br>
              <a:rPr b="1" baseline="0" cap="none" dirty="0" i="0" kern="1200" kumimoji="0" lang="ru-RU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</a:br>
            <a:r>
              <a:rPr b="1" dirty="0" err="1" lang="ru-RU">
                <a:solidFill>
                  <a:prstClr val="black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аг</a:t>
            </a:r>
            <a:r>
              <a:rPr b="1" dirty="0" lang="ru-RU">
                <a:solidFill>
                  <a:prstClr val="black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. Малые </a:t>
            </a:r>
            <a:r>
              <a:rPr b="1" dirty="0" err="1" lang="ru-RU">
                <a:solidFill>
                  <a:prstClr val="black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Нестановичи</a:t>
            </a:r>
            <a:r>
              <a:rPr b="1" dirty="0" lang="ru-RU">
                <a:solidFill>
                  <a:prstClr val="black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, ул. Центральная, 25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51329" y="242584"/>
            <a:ext cx="3832166" cy="64633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1800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algn="l" pos="180000"/>
              </a:tabLst>
              <a:defRPr/>
            </a:pPr>
            <a:r>
              <a:rPr b="1" baseline="0" cap="none" dirty="0" i="0" kern="1200" kumimoji="0" lang="ru-RU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Расстояние от:	г. Минска – </a:t>
            </a:r>
            <a:r>
              <a:rPr b="1" baseline="0" cap="none" dirty="0" i="0" kern="1200" kumimoji="0" lang="ru-RU" noProof="0" normalizeH="0" smtClean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84 </a:t>
            </a:r>
            <a:r>
              <a:rPr b="1" baseline="0" cap="none" dirty="0" i="0" kern="1200" kumimoji="0" lang="ru-RU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км</a:t>
            </a:r>
          </a:p>
          <a:p>
            <a:pPr algn="l" defTabSz="1800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algn="l" pos="180000"/>
              </a:tabLst>
              <a:defRPr/>
            </a:pPr>
            <a:r>
              <a:rPr b="1" baseline="0" cap="none" dirty="0" i="0" kern="1200" kumimoji="0" lang="ru-RU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									г. Логойска – </a:t>
            </a:r>
            <a:r>
              <a:rPr b="1" baseline="0" cap="none" dirty="0" i="0" kern="1200" kumimoji="0" lang="ru-RU" noProof="0" normalizeH="0" smtClean="0" spc="0" strike="noStrike" sz="1800" u="none">
                <a:ln>
                  <a:noFill/>
                </a:ln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44</a:t>
            </a:r>
            <a:r>
              <a:rPr b="1" baseline="0" cap="none" dirty="0" i="0" kern="1200" kumimoji="0" lang="ru-RU" noProof="0" normalizeH="0" smtClean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 </a:t>
            </a:r>
            <a:r>
              <a:rPr b="1" baseline="0" cap="none" dirty="0" i="0" kern="1200" kumimoji="0" lang="ru-RU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км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4A63BD-57A8-4EA5-87B9-B72FD17870DC}" type="slidenum">
              <a:rPr b="0" baseline="0" cap="none" i="0" kern="1200" kumimoji="0" lang="ru-RU" noProof="0" normalizeH="0" smtClean="0" spc="0" strike="noStrike" sz="1200" u="none">
                <a:ln>
                  <a:noFill/>
                </a:ln>
                <a:solidFill>
                  <a:srgbClr val="D34817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algn="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b="0" baseline="0" cap="none" i="0" kern="1200" kumimoji="0" lang="ru-RU" noProof="0" normalizeH="0" spc="0" strike="noStrike" sz="1200" u="none">
              <a:ln>
                <a:noFill/>
              </a:ln>
              <a:solidFill>
                <a:srgbClr val="D34817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cstate="print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6" t="125"/>
          <a:stretch/>
        </p:blipFill>
        <p:spPr>
          <a:xfrm>
            <a:off x="523701" y="1082776"/>
            <a:ext cx="4696692" cy="27838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b="20" l="68" r="45" t="141"/>
          <a:stretch/>
        </p:blipFill>
        <p:spPr>
          <a:xfrm>
            <a:off x="523702" y="3866606"/>
            <a:ext cx="4696692" cy="270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159201"/>
      </p:ext>
    </p:extLst>
  </p:cSld>
  <p:clrMapOvr>
    <a:masterClrMapping/>
  </p:clrMapOvr>
  <p:transition advClick="0" advTm="5000" spd="slow">
    <p:wipe/>
  </p:transition>
  <p:timing>
    <p:tnLst>
      <p:par>
        <p:cTn dur="indefinite" id="1" nodeType="tmRoot" restart="never"/>
      </p:par>
    </p:tnLst>
  </p:timing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351494"/>
              </p:ext>
            </p:extLst>
          </p:nvPr>
        </p:nvGraphicFramePr>
        <p:xfrm>
          <a:off x="5306939" y="1082776"/>
          <a:ext cx="6705604" cy="5504113"/>
        </p:xfrm>
        <a:graphic>
          <a:graphicData uri="http://schemas.openxmlformats.org/drawingml/2006/table">
            <a:tbl>
              <a:tblPr bandCol="1" bandRow="1" firstCol="1" firstRow="1" lastCol="1" lastRow="1">
                <a:tableStyleId>{5C22544A-7EE6-4342-B048-85BDC9FD1C3A}</a:tableStyleId>
              </a:tblPr>
              <a:tblGrid>
                <a:gridCol w="1448857">
                  <a:extLst>
                    <a:ext uri="{9D8B030D-6E8A-4147-A177-3AD203B41FA5}">
                      <a16:colId xmlns:a16="http://schemas.microsoft.com/office/drawing/2014/main" val="638212916"/>
                    </a:ext>
                  </a:extLst>
                </a:gridCol>
                <a:gridCol w="5256747">
                  <a:extLst>
                    <a:ext uri="{9D8B030D-6E8A-4147-A177-3AD203B41FA5}">
                      <a16:colId xmlns:a16="http://schemas.microsoft.com/office/drawing/2014/main" val="1937429781"/>
                    </a:ext>
                  </a:extLst>
                </a:gridCol>
              </a:tblGrid>
              <a:tr h="1380883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b="0" dirty="0" lang="ru-RU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Сведения </a:t>
                      </a:r>
                      <a:r>
                        <a:rPr b="0" dirty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/>
                      </a:r>
                      <a:br>
                        <a:rPr b="0" dirty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</a:br>
                      <a:r>
                        <a:rPr b="0" dirty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о </a:t>
                      </a:r>
                      <a:r>
                        <a:rPr b="0" dirty="0" lang="ru-RU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недвижимом имуществе</a:t>
                      </a:r>
                      <a:endParaRPr b="0" dirty="0" lang="ru-RU" sz="1200">
                        <a:solidFill>
                          <a:schemeClr val="tx1"/>
                        </a:solidFill>
                        <a:effectLst/>
                        <a:latin charset="0" panose="02020603050405020304" pitchFamily="18" typeface="Times New Roman"/>
                        <a:ea charset="0" panose="02020603050405020304" pitchFamily="18" typeface="Times New Roman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Недвижимое имущество: капитальное строение (инв. № 601/С-26455) – одноэтажное здание детского сада с крыльцами, двумя террасами, </a:t>
                      </a:r>
                      <a:r>
                        <a:rPr b="0" dirty="0" err="1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отмосткой</a:t>
                      </a:r>
                      <a: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, общая площадь 550,2 </a:t>
                      </a:r>
                      <a:r>
                        <a:rPr b="0" dirty="0" err="1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кв.м</a:t>
                      </a:r>
                      <a: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, 1991 года постройки, фундамент – ФБС, стены и перегородки кирпичные, чердачное перекрытие железобетонное, крыша совмещенная, рулонная. Принадлежности: дымоход, сарай двухэтажный, сарай, три навеса т</a:t>
                      </a:r>
                      <a:r>
                        <a:rPr b="0" dirty="0" kern="1200" kumimoji="0" lang="ru-RU" smtClean="0" sz="11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ен</a:t>
                      </a:r>
                      <a: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евых, две площадки, бортовой камень, два ограждения, калитка.</a:t>
                      </a:r>
                      <a:endParaRPr b="0" dirty="0" kern="1200" kumimoji="0" lang="ru-RU" sz="1200">
                        <a:solidFill>
                          <a:schemeClr val="tx1"/>
                        </a:solidFill>
                        <a:effectLst/>
                        <a:latin charset="0" panose="02020603050405020304" pitchFamily="18" typeface="Times New Roman"/>
                        <a:ea typeface="+mn-ea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375944"/>
                  </a:ext>
                </a:extLst>
              </a:tr>
              <a:tr h="2939614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b="0" dirty="0" lang="ru-RU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Информация </a:t>
                      </a:r>
                      <a:r>
                        <a:rPr b="0" dirty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/>
                      </a:r>
                      <a:br>
                        <a:rPr b="0" dirty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</a:br>
                      <a:r>
                        <a:rPr b="0" dirty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о </a:t>
                      </a:r>
                      <a:r>
                        <a:rPr b="0" dirty="0" lang="ru-RU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земельном участке</a:t>
                      </a:r>
                      <a:endParaRPr b="0" dirty="0" lang="ru-RU" sz="1200">
                        <a:solidFill>
                          <a:schemeClr val="tx1"/>
                        </a:solidFill>
                        <a:effectLst/>
                        <a:latin charset="0" panose="02020603050405020304" pitchFamily="18" typeface="Times New Roman"/>
                        <a:ea charset="0" panose="02020603050405020304" pitchFamily="18" typeface="Times New Roman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b="0" dirty="0" kern="1200" kumimoji="0" lang="ru-RU" smtClean="0" sz="11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Земельный участок площадью 0,3269 га. Целевое назначение: земельный участок для обслуживания здания детского сада. Введены ограничения в использовании части земельного участка площадью 0,0034 га в связи с расположением в охранной зоне линий электропередачи.  </a:t>
                      </a: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b="0" dirty="0" kern="1200" kumimoji="0" lang="ru-RU" smtClean="0" sz="11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Земельный участок предоставляется в аренду сроком на 20 лет со дня государственной регистрации права аренды земельного участка в территориальной организации по государственной регистрации.</a:t>
                      </a:r>
                    </a:p>
                    <a:p>
                      <a:pPr algn="just"/>
                      <a:r>
                        <a:rPr b="0" dirty="0" kern="1200" kumimoji="0" lang="ru-RU" smtClean="0" sz="11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В установленном порядке предоставляется возможность изменения целевого назначения земельного участка и использование его для размещения объектов административно-хозяйственного назначения, производственных объектов и складских помещений, размещение объектов торговли по согласованию с </a:t>
                      </a:r>
                      <a:r>
                        <a:rPr b="0" dirty="0" err="1" kern="1200" kumimoji="0" lang="ru-RU" smtClean="0" sz="11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Логойским</a:t>
                      </a:r>
                      <a:r>
                        <a:rPr b="0" dirty="0" kern="1200" kumimoji="0" lang="ru-RU" smtClean="0" sz="11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 районным исполнительным комитетом.</a:t>
                      </a:r>
                      <a:endParaRPr b="0" dirty="0" kern="1200" kumimoji="0" lang="ru-RU" sz="1100">
                        <a:solidFill>
                          <a:schemeClr val="tx1"/>
                        </a:solidFill>
                        <a:effectLst/>
                        <a:latin charset="0" panose="02020603050405020304" pitchFamily="18" typeface="Times New Roman"/>
                        <a:ea typeface="+mn-ea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303743"/>
                  </a:ext>
                </a:extLst>
              </a:tr>
              <a:tr h="591808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b="0" dirty="0" lang="ru-RU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Начальная цена </a:t>
                      </a:r>
                      <a:r>
                        <a:rPr b="0" dirty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продажи, </a:t>
                      </a:r>
                      <a:r>
                        <a:rPr b="0" dirty="0" lang="ru-RU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рублей</a:t>
                      </a:r>
                      <a:endParaRPr b="0" dirty="0" lang="ru-RU" sz="1200">
                        <a:solidFill>
                          <a:schemeClr val="tx1"/>
                        </a:solidFill>
                        <a:effectLst/>
                        <a:latin charset="0" panose="02020603050405020304" pitchFamily="18" typeface="Times New Roman"/>
                        <a:ea charset="0" panose="02020603050405020304" pitchFamily="18" typeface="Times New Roman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b="0" dirty="0" kern="1200" kumimoji="0" lang="ru-RU" smtClean="0" sz="11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25 800,00</a:t>
                      </a: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0" dirty="0" i="1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Начальная цена понижена на </a:t>
                      </a:r>
                      <a:r>
                        <a:rPr b="0" dirty="0" i="1" lang="en-US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8</a:t>
                      </a:r>
                      <a:r>
                        <a:rPr b="0" dirty="0" i="1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0 %</a:t>
                      </a:r>
                      <a:endParaRPr b="0" dirty="0" i="1" lang="ru-RU" sz="1200">
                        <a:solidFill>
                          <a:schemeClr val="tx1"/>
                        </a:solidFill>
                        <a:effectLst/>
                        <a:latin charset="0" panose="02020603050405020304" pitchFamily="18" typeface="Times New Roman"/>
                        <a:ea charset="0" panose="02020603050405020304" pitchFamily="18" typeface="Times New Roman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8745537"/>
                  </a:ext>
                </a:extLst>
              </a:tr>
              <a:tr h="591808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b="0" dirty="0" lang="ru-RU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Продавец </a:t>
                      </a:r>
                      <a:endParaRPr b="0" dirty="0" lang="ru-RU" sz="1200">
                        <a:solidFill>
                          <a:schemeClr val="tx1"/>
                        </a:solidFill>
                        <a:effectLst/>
                        <a:latin charset="0" panose="02020603050405020304" pitchFamily="18" typeface="Times New Roman"/>
                        <a:ea charset="0" panose="02020603050405020304" pitchFamily="18" typeface="Times New Roman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b="0" dirty="0" kern="1200" kumimoji="0" lang="ru-RU" smtClean="0" sz="11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Управление по образованию, спорту и туризму </a:t>
                      </a:r>
                      <a:r>
                        <a:rPr b="0" dirty="0" err="1" kern="1200" kumimoji="0" lang="ru-RU" smtClean="0" sz="11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Логойского</a:t>
                      </a:r>
                      <a:r>
                        <a:rPr b="0" dirty="0" kern="1200" kumimoji="0" lang="ru-RU" smtClean="0" sz="11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 районного исполнительного комитета, тел. (801774) 55345, 54343</a:t>
                      </a:r>
                      <a:endParaRPr b="0" dirty="0" kern="1200" kumimoji="0" lang="ru-RU" sz="1100">
                        <a:solidFill>
                          <a:schemeClr val="tx1"/>
                        </a:solidFill>
                        <a:effectLst/>
                        <a:latin charset="0" panose="02020603050405020304" pitchFamily="18" typeface="Times New Roman"/>
                        <a:ea typeface="+mn-ea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7428700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72835" y="242583"/>
            <a:ext cx="51705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b="1" baseline="0" cap="none" dirty="0" i="0" kern="1200" kumimoji="0" lang="ru-RU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Минская область, </a:t>
            </a:r>
            <a:r>
              <a:rPr b="1" baseline="0" cap="none" dirty="0" err="1" i="0" kern="1200" kumimoji="0" lang="ru-RU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Логойский</a:t>
            </a:r>
            <a:r>
              <a:rPr b="1" baseline="0" cap="none" dirty="0" i="0" kern="1200" kumimoji="0" lang="ru-RU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 район, </a:t>
            </a:r>
            <a:br>
              <a:rPr b="1" baseline="0" cap="none" dirty="0" i="0" kern="1200" kumimoji="0" lang="ru-RU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</a:br>
            <a:r>
              <a:rPr b="1" dirty="0" lang="ru-RU">
                <a:solidFill>
                  <a:prstClr val="black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Октябрьский с/с, д. Заречье, ул. Центральная, 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51329" y="242584"/>
            <a:ext cx="3832166" cy="64633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1800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algn="l" pos="180000"/>
              </a:tabLst>
              <a:defRPr/>
            </a:pPr>
            <a:r>
              <a:rPr b="1" baseline="0" cap="none" dirty="0" i="0" kern="1200" kumimoji="0" lang="ru-RU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Расстояние от:	г. Минска – </a:t>
            </a:r>
            <a:r>
              <a:rPr b="1" baseline="0" cap="none" dirty="0" i="0" kern="1200" kumimoji="0" lang="ru-RU" noProof="0" normalizeH="0" smtClean="0" spc="0" strike="noStrike" sz="1800" u="none">
                <a:ln>
                  <a:noFill/>
                </a:ln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73 </a:t>
            </a:r>
            <a:r>
              <a:rPr b="1" baseline="0" cap="none" dirty="0" i="0" kern="1200" kumimoji="0" lang="ru-RU" noProof="0" normalizeH="0" spc="0" strike="noStrike" sz="1800" u="none">
                <a:ln>
                  <a:noFill/>
                </a:ln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км</a:t>
            </a:r>
          </a:p>
          <a:p>
            <a:pPr algn="l" defTabSz="1800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algn="l" pos="180000"/>
              </a:tabLst>
              <a:defRPr/>
            </a:pPr>
            <a:r>
              <a:rPr b="1" baseline="0" cap="none" dirty="0" i="0" kern="1200" kumimoji="0" lang="ru-RU" noProof="0" normalizeH="0" spc="0" strike="noStrike" sz="1800" u="none">
                <a:ln>
                  <a:noFill/>
                </a:ln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									г. Логойска – </a:t>
            </a:r>
            <a:r>
              <a:rPr b="1" baseline="0" cap="none" dirty="0" i="0" kern="1200" kumimoji="0" lang="ru-RU" noProof="0" normalizeH="0" smtClean="0" spc="0" strike="noStrike" sz="1800" u="none">
                <a:ln>
                  <a:noFill/>
                </a:ln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34 </a:t>
            </a:r>
            <a:r>
              <a:rPr b="1" baseline="0" cap="none" dirty="0" i="0" kern="1200" kumimoji="0" lang="ru-RU" noProof="0" normalizeH="0" spc="0" strike="noStrike" sz="1800" u="none">
                <a:ln>
                  <a:noFill/>
                </a:ln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км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4A63BD-57A8-4EA5-87B9-B72FD17870DC}" type="slidenum">
              <a:rPr b="0" baseline="0" cap="none" i="0" kern="1200" kumimoji="0" lang="ru-RU" noProof="0" normalizeH="0" smtClean="0" spc="0" strike="noStrike" sz="1200" u="none">
                <a:ln>
                  <a:noFill/>
                </a:ln>
                <a:solidFill>
                  <a:srgbClr val="D34817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algn="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b="0" baseline="0" cap="none" i="0" kern="1200" kumimoji="0" lang="ru-RU" noProof="0" normalizeH="0" spc="0" strike="noStrike" sz="1200" u="none">
              <a:ln>
                <a:noFill/>
              </a:ln>
              <a:solidFill>
                <a:srgbClr val="D34817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"/>
          <a:stretch/>
        </p:blipFill>
        <p:spPr>
          <a:xfrm>
            <a:off x="482136" y="1082775"/>
            <a:ext cx="4763195" cy="26330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b="11" l="13" r="44" t="89"/>
          <a:stretch/>
        </p:blipFill>
        <p:spPr>
          <a:xfrm>
            <a:off x="482136" y="3715789"/>
            <a:ext cx="4763195" cy="287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535676"/>
      </p:ext>
    </p:extLst>
  </p:cSld>
  <p:clrMapOvr>
    <a:masterClrMapping/>
  </p:clrMapOvr>
  <p:transition advClick="0" advTm="5000" spd="slow">
    <p:wipe/>
  </p:transition>
  <p:timing>
    <p:tnLst>
      <p:par>
        <p:cTn dur="indefinite" id="1" nodeType="tmRoot" restart="never"/>
      </p:par>
    </p:tnLst>
  </p:timing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866059"/>
              </p:ext>
            </p:extLst>
          </p:nvPr>
        </p:nvGraphicFramePr>
        <p:xfrm>
          <a:off x="5306939" y="1082776"/>
          <a:ext cx="6705604" cy="5504113"/>
        </p:xfrm>
        <a:graphic>
          <a:graphicData uri="http://schemas.openxmlformats.org/drawingml/2006/table">
            <a:tbl>
              <a:tblPr bandCol="1" bandRow="1" firstCol="1" firstRow="1" lastCol="1" lastRow="1">
                <a:tableStyleId>{5C22544A-7EE6-4342-B048-85BDC9FD1C3A}</a:tableStyleId>
              </a:tblPr>
              <a:tblGrid>
                <a:gridCol w="1448857">
                  <a:extLst>
                    <a:ext uri="{9D8B030D-6E8A-4147-A177-3AD203B41FA5}">
                      <a16:colId xmlns:a16="http://schemas.microsoft.com/office/drawing/2014/main" val="638212916"/>
                    </a:ext>
                  </a:extLst>
                </a:gridCol>
                <a:gridCol w="5256747">
                  <a:extLst>
                    <a:ext uri="{9D8B030D-6E8A-4147-A177-3AD203B41FA5}">
                      <a16:colId xmlns:a16="http://schemas.microsoft.com/office/drawing/2014/main" val="1937429781"/>
                    </a:ext>
                  </a:extLst>
                </a:gridCol>
              </a:tblGrid>
              <a:tr h="1380883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b="0" dirty="0" lang="ru-RU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Сведения </a:t>
                      </a:r>
                      <a:r>
                        <a:rPr b="0" dirty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/>
                      </a:r>
                      <a:br>
                        <a:rPr b="0" dirty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</a:br>
                      <a:r>
                        <a:rPr b="0" dirty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о </a:t>
                      </a:r>
                      <a:r>
                        <a:rPr b="0" dirty="0" lang="ru-RU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недвижимом имуществе</a:t>
                      </a:r>
                      <a:endParaRPr b="0" dirty="0" lang="ru-RU" sz="1200">
                        <a:solidFill>
                          <a:schemeClr val="tx1"/>
                        </a:solidFill>
                        <a:effectLst/>
                        <a:latin charset="0" panose="02020603050405020304" pitchFamily="18" typeface="Times New Roman"/>
                        <a:ea charset="0" panose="02020603050405020304" pitchFamily="18" typeface="Times New Roman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b="0" dirty="0" kern="1200" kumimoji="0" lang="ru-RU" smtClean="0" sz="11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Недвижимое имущество: капитальное строение (инв. № 601/С-26181) – двухэтажное здание детского сада общей  площадью 569,1 </a:t>
                      </a:r>
                      <a:r>
                        <a:rPr b="0" dirty="0" err="1" kern="1200" kumimoji="0" lang="ru-RU" smtClean="0" sz="11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кв.м</a:t>
                      </a:r>
                      <a:r>
                        <a:rPr b="0" dirty="0" kern="1200" kumimoji="0" lang="ru-RU" smtClean="0" sz="11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, 1977 года постройки, фундамент железобетонный, стены и перегородки кирпичные, чердачные и междуэтажные перекрытия железобетонные, крыша шиферная. Принадлежности: склад, подвал, навес.</a:t>
                      </a:r>
                      <a:endParaRPr b="0" dirty="0" kern="1200" kumimoji="0" lang="ru-RU" sz="1100">
                        <a:solidFill>
                          <a:schemeClr val="tx1"/>
                        </a:solidFill>
                        <a:effectLst/>
                        <a:latin charset="0" panose="02020603050405020304" pitchFamily="18" typeface="Times New Roman"/>
                        <a:ea typeface="+mn-ea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375944"/>
                  </a:ext>
                </a:extLst>
              </a:tr>
              <a:tr h="2939614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b="0" dirty="0" lang="ru-RU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Информация </a:t>
                      </a:r>
                      <a:r>
                        <a:rPr b="0" dirty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/>
                      </a:r>
                      <a:br>
                        <a:rPr b="0" dirty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</a:br>
                      <a:r>
                        <a:rPr b="0" dirty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о </a:t>
                      </a:r>
                      <a:r>
                        <a:rPr b="0" dirty="0" lang="ru-RU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земельном участке</a:t>
                      </a:r>
                      <a:endParaRPr b="0" dirty="0" lang="ru-RU" sz="1200">
                        <a:solidFill>
                          <a:schemeClr val="tx1"/>
                        </a:solidFill>
                        <a:effectLst/>
                        <a:latin charset="0" panose="02020603050405020304" pitchFamily="18" typeface="Times New Roman"/>
                        <a:ea charset="0" panose="02020603050405020304" pitchFamily="18" typeface="Times New Roman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b="0" dirty="0" kern="1200" kumimoji="0" lang="ru-RU" smtClean="0" sz="11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Земельный участок площадью 0,4024 га. Целевое назначение: земельный участок для обслуживания здания Государственного учреждения образования «</a:t>
                      </a:r>
                      <a:r>
                        <a:rPr b="0" dirty="0" err="1" kern="1200" kumimoji="0" lang="ru-RU" smtClean="0" sz="11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Избищенский</a:t>
                      </a:r>
                      <a:r>
                        <a:rPr b="0" dirty="0" kern="1200" kumimoji="0" lang="ru-RU" smtClean="0" sz="11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 д/с».</a:t>
                      </a: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b="0" dirty="0" kern="1200" kumimoji="0" lang="ru-RU" smtClean="0" sz="11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Земельный участок предоставляется в аренду сроком на 20 лет со дня государственной регистрации права аренды земельного участка в территориальной организации по государственной регистрации.</a:t>
                      </a:r>
                    </a:p>
                    <a:p>
                      <a:pPr algn="just"/>
                      <a:r>
                        <a:rPr b="0" dirty="0" kern="1200" kumimoji="0" lang="ru-RU" smtClean="0" sz="11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В установленном порядке предоставляется возможность изменения целевого назначения земельного участка и использование его для размещения объектов административно-хозяйственного назначения, производственных объектов и складских помещений, размещение объектов торговли по согласованию с </a:t>
                      </a:r>
                      <a:r>
                        <a:rPr b="0" dirty="0" err="1" kern="1200" kumimoji="0" lang="ru-RU" smtClean="0" sz="11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Логойским</a:t>
                      </a:r>
                      <a:r>
                        <a:rPr b="0" dirty="0" kern="1200" kumimoji="0" lang="ru-RU" smtClean="0" sz="11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 районным исполнительным комитетом.</a:t>
                      </a:r>
                      <a:endParaRPr b="0" dirty="0" kern="1200" kumimoji="0" lang="ru-RU" sz="1100">
                        <a:solidFill>
                          <a:schemeClr val="tx1"/>
                        </a:solidFill>
                        <a:effectLst/>
                        <a:latin charset="0" panose="02020603050405020304" pitchFamily="18" typeface="Times New Roman"/>
                        <a:ea typeface="+mn-ea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303743"/>
                  </a:ext>
                </a:extLst>
              </a:tr>
              <a:tr h="591808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b="0" dirty="0" lang="ru-RU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Начальная цена </a:t>
                      </a:r>
                      <a:r>
                        <a:rPr b="0" dirty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продажи, </a:t>
                      </a:r>
                      <a:r>
                        <a:rPr b="0" dirty="0" lang="ru-RU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рублей</a:t>
                      </a:r>
                      <a:endParaRPr b="0" dirty="0" lang="ru-RU" sz="1200">
                        <a:solidFill>
                          <a:schemeClr val="tx1"/>
                        </a:solidFill>
                        <a:effectLst/>
                        <a:latin charset="0" panose="02020603050405020304" pitchFamily="18" typeface="Times New Roman"/>
                        <a:ea charset="0" panose="02020603050405020304" pitchFamily="18" typeface="Times New Roman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b="0" dirty="0" kern="1200" kumimoji="0" lang="ru-RU" smtClean="0" sz="11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23 800,00</a:t>
                      </a:r>
                      <a:endParaRPr b="0" dirty="0" kern="1200" kumimoji="0" lang="en-US" smtClean="0" sz="1100">
                        <a:solidFill>
                          <a:schemeClr val="tx1"/>
                        </a:solidFill>
                        <a:effectLst/>
                        <a:latin charset="0" panose="02020603050405020304" pitchFamily="18" typeface="Times New Roman"/>
                        <a:ea typeface="+mn-ea"/>
                        <a:cs charset="0" panose="02020603050405020304" pitchFamily="18" typeface="Times New Roman"/>
                      </a:endParaRPr>
                    </a:p>
                    <a:p>
                      <a:r>
                        <a:rPr b="0" dirty="0" i="1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Начальная цена понижена на </a:t>
                      </a:r>
                      <a:r>
                        <a:rPr b="0" dirty="0" i="1" lang="en-US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8</a:t>
                      </a:r>
                      <a:r>
                        <a:rPr b="0" dirty="0" i="1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0 %</a:t>
                      </a:r>
                      <a:endParaRPr b="0" dirty="0" i="1" lang="ru-RU" sz="1200">
                        <a:solidFill>
                          <a:schemeClr val="tx1"/>
                        </a:solidFill>
                        <a:effectLst/>
                        <a:latin charset="0" panose="02020603050405020304" pitchFamily="18" typeface="Times New Roman"/>
                        <a:ea charset="0" panose="02020603050405020304" pitchFamily="18" typeface="Times New Roman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8745537"/>
                  </a:ext>
                </a:extLst>
              </a:tr>
              <a:tr h="591808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b="0" dirty="0" lang="ru-RU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Продавец </a:t>
                      </a:r>
                      <a:endParaRPr b="0" dirty="0" lang="ru-RU" sz="1200">
                        <a:solidFill>
                          <a:schemeClr val="tx1"/>
                        </a:solidFill>
                        <a:effectLst/>
                        <a:latin charset="0" panose="02020603050405020304" pitchFamily="18" typeface="Times New Roman"/>
                        <a:ea charset="0" panose="02020603050405020304" pitchFamily="18" typeface="Times New Roman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b="0" dirty="0" kern="1200" kumimoji="0" lang="ru-RU" smtClean="0" sz="11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Управление по образованию, спорту и туризму </a:t>
                      </a:r>
                      <a:r>
                        <a:rPr b="0" dirty="0" err="1" kern="1200" kumimoji="0" lang="ru-RU" smtClean="0" sz="11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Логойского</a:t>
                      </a:r>
                      <a:r>
                        <a:rPr b="0" dirty="0" kern="1200" kumimoji="0" lang="ru-RU" smtClean="0" sz="11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 районного исполнительного комитета, тел. (801774) 55345, 54343.</a:t>
                      </a:r>
                      <a:endParaRPr b="0" dirty="0" kern="1200" kumimoji="0" lang="ru-RU" sz="1100">
                        <a:solidFill>
                          <a:schemeClr val="tx1"/>
                        </a:solidFill>
                        <a:effectLst/>
                        <a:latin charset="0" panose="02020603050405020304" pitchFamily="18" typeface="Times New Roman"/>
                        <a:ea typeface="+mn-ea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7428700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72835" y="242583"/>
            <a:ext cx="51705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b="1" baseline="0" cap="none" dirty="0" i="0" kern="1200" kumimoji="0" lang="ru-RU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Минская область, </a:t>
            </a:r>
            <a:r>
              <a:rPr b="1" baseline="0" cap="none" dirty="0" err="1" i="0" kern="1200" kumimoji="0" lang="ru-RU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Логойский</a:t>
            </a:r>
            <a:r>
              <a:rPr b="1" baseline="0" cap="none" dirty="0" i="0" kern="1200" kumimoji="0" lang="ru-RU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 район, </a:t>
            </a:r>
            <a:br>
              <a:rPr b="1" baseline="0" cap="none" dirty="0" i="0" kern="1200" kumimoji="0" lang="ru-RU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</a:br>
            <a:r>
              <a:rPr b="1" dirty="0" err="1" lang="ru-RU">
                <a:solidFill>
                  <a:prstClr val="black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Задорьевский</a:t>
            </a:r>
            <a:r>
              <a:rPr b="1" dirty="0" lang="ru-RU">
                <a:solidFill>
                  <a:prstClr val="black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с/с, д. Избище, ул. Школьная, д. 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51329" y="242584"/>
            <a:ext cx="3832166" cy="64633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1800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algn="l" pos="180000"/>
              </a:tabLst>
              <a:defRPr/>
            </a:pPr>
            <a:r>
              <a:rPr b="1" baseline="0" cap="none" dirty="0" i="0" kern="1200" kumimoji="0" lang="ru-RU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Расстояние от:	г. Минска </a:t>
            </a:r>
            <a:r>
              <a:rPr b="1" baseline="0" cap="none" dirty="0" i="0" kern="1200" kumimoji="0" lang="ru-RU" noProof="0" normalizeH="0" spc="0" strike="noStrike" sz="1800" u="none">
                <a:ln>
                  <a:noFill/>
                </a:ln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– </a:t>
            </a:r>
            <a:r>
              <a:rPr b="1" baseline="0" cap="none" dirty="0" i="0" kern="1200" kumimoji="0" lang="ru-RU" noProof="0" normalizeH="0" smtClean="0" spc="0" strike="noStrike" sz="1800" u="none">
                <a:ln>
                  <a:noFill/>
                </a:ln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97 </a:t>
            </a:r>
            <a:r>
              <a:rPr b="1" baseline="0" cap="none" dirty="0" i="0" kern="1200" kumimoji="0" lang="ru-RU" noProof="0" normalizeH="0" spc="0" strike="noStrike" sz="1800" u="none">
                <a:ln>
                  <a:noFill/>
                </a:ln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км</a:t>
            </a:r>
          </a:p>
          <a:p>
            <a:pPr algn="l" defTabSz="1800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algn="l" pos="180000"/>
              </a:tabLst>
              <a:defRPr/>
            </a:pPr>
            <a:r>
              <a:rPr b="1" baseline="0" cap="none" dirty="0" i="0" kern="1200" kumimoji="0" lang="ru-RU" noProof="0" normalizeH="0" spc="0" strike="noStrike" sz="1800" u="none">
                <a:ln>
                  <a:noFill/>
                </a:ln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									г. Логойска – </a:t>
            </a:r>
            <a:r>
              <a:rPr b="1" baseline="0" cap="none" dirty="0" i="0" kern="1200" kumimoji="0" lang="ru-RU" noProof="0" normalizeH="0" smtClean="0" spc="0" strike="noStrike" sz="1800" u="none">
                <a:ln>
                  <a:noFill/>
                </a:ln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58 </a:t>
            </a:r>
            <a:r>
              <a:rPr b="1" baseline="0" cap="none" dirty="0" i="0" kern="1200" kumimoji="0" lang="ru-RU" noProof="0" normalizeH="0" spc="0" strike="noStrike" sz="1800" u="none">
                <a:ln>
                  <a:noFill/>
                </a:ln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км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4A63BD-57A8-4EA5-87B9-B72FD17870DC}" type="slidenum">
              <a:rPr b="0" baseline="0" cap="none" i="0" kern="1200" kumimoji="0" lang="ru-RU" noProof="0" normalizeH="0" smtClean="0" spc="0" strike="noStrike" sz="1200" u="none">
                <a:ln>
                  <a:noFill/>
                </a:ln>
                <a:solidFill>
                  <a:srgbClr val="D34817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algn="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b="0" baseline="0" cap="none" i="0" kern="1200" kumimoji="0" lang="ru-RU" noProof="0" normalizeH="0" spc="0" strike="noStrike" sz="1200" u="none">
              <a:ln>
                <a:noFill/>
              </a:ln>
              <a:solidFill>
                <a:srgbClr val="D34817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"/>
          <a:stretch/>
        </p:blipFill>
        <p:spPr>
          <a:xfrm>
            <a:off x="568035" y="1082776"/>
            <a:ext cx="4677296" cy="27327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b="136" l="81" r="92" t="128"/>
          <a:stretch/>
        </p:blipFill>
        <p:spPr>
          <a:xfrm>
            <a:off x="568035" y="3834832"/>
            <a:ext cx="4677296" cy="285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491374"/>
      </p:ext>
    </p:extLst>
  </p:cSld>
  <p:clrMapOvr>
    <a:masterClrMapping/>
  </p:clrMapOvr>
  <p:transition advClick="0" advTm="5000" spd="slow">
    <p:wipe/>
  </p:transition>
  <p:timing>
    <p:tnLst>
      <p:par>
        <p:cTn dur="indefinite" id="1" nodeType="tmRoot" restart="never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63746"/>
              </p:ext>
            </p:extLst>
          </p:nvPr>
        </p:nvGraphicFramePr>
        <p:xfrm>
          <a:off x="5306939" y="1082776"/>
          <a:ext cx="6705604" cy="537110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448857">
                  <a:extLst>
                    <a:ext uri="{9D8B030D-6E8A-4147-A177-3AD203B41FA5}">
                      <a16:colId xmlns:a16="http://schemas.microsoft.com/office/drawing/2014/main" val="638212916"/>
                    </a:ext>
                  </a:extLst>
                </a:gridCol>
                <a:gridCol w="5256747">
                  <a:extLst>
                    <a:ext uri="{9D8B030D-6E8A-4147-A177-3AD203B41FA5}">
                      <a16:colId xmlns:a16="http://schemas.microsoft.com/office/drawing/2014/main" val="1937429781"/>
                    </a:ext>
                  </a:extLst>
                </a:gridCol>
              </a:tblGrid>
              <a:tr h="1380883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недвижимом имуществе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Недвижимое имущество: капитальное строение (инв. № 601/С-8109) – одноэтажное здание ПТО 4/134, общей площадью 1236,8 </a:t>
                      </a:r>
                      <a:r>
                        <a:rPr kumimoji="0" lang="ru-RU" sz="11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кв.м</a:t>
                      </a:r>
                      <a:r>
                        <a:rPr kumimoji="0"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1986 года постройки, фундамент – бетон, стены – кирпичи, перегородки – кирпичи, перекрытия – плита железобетонная, крыша – рулонные кровельные материалы. Принадлежности: площадка.</a:t>
                      </a:r>
                      <a:endParaRPr kumimoji="0" lang="ru-RU" sz="11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375944"/>
                  </a:ext>
                </a:extLst>
              </a:tr>
              <a:tr h="280661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Информация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земельном участке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Земельный участок площадью 0,2639 га. Целевое назначение: земельный участок для обслуживания и эксплуатации ПТО 4/134. </a:t>
                      </a: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Земельный участок предоставляется в аренду сроком на 20 лет со дня государственной регистрации права аренды земельного участка в территориальной организации по государственной регистрации.</a:t>
                      </a:r>
                    </a:p>
                    <a:p>
                      <a:pPr algn="just"/>
                      <a:r>
                        <a:rPr kumimoji="0"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установленном порядке предоставляется возможность изменения целевого назначения земельного участка и использование его для размещения объектов административно-хозяйственного назначения, производственных объектов и складских помещений по согласованию с </a:t>
                      </a:r>
                      <a:r>
                        <a:rPr kumimoji="0" lang="ru-RU" sz="11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Логойским</a:t>
                      </a:r>
                      <a:r>
                        <a:rPr kumimoji="0"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районным исполнительным комитетом.</a:t>
                      </a:r>
                      <a:endParaRPr kumimoji="0" lang="ru-RU" sz="11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303743"/>
                  </a:ext>
                </a:extLst>
              </a:tr>
              <a:tr h="591808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Начальная цена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продажи,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рублей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58 980,00</a:t>
                      </a:r>
                    </a:p>
                    <a:p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Начальная цена понижена на </a:t>
                      </a:r>
                      <a:r>
                        <a:rPr lang="en-US" sz="1200" b="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0 %</a:t>
                      </a:r>
                      <a:endParaRPr lang="ru-RU" sz="12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8745537"/>
                  </a:ext>
                </a:extLst>
              </a:tr>
              <a:tr h="591808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Продавец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Районное унитарное предприятие «</a:t>
                      </a:r>
                      <a:r>
                        <a:rPr kumimoji="0" lang="ru-RU" sz="11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Логойский</a:t>
                      </a:r>
                      <a:r>
                        <a:rPr kumimoji="0"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1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комхоз</a:t>
                      </a:r>
                      <a:r>
                        <a:rPr kumimoji="0"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», тел. (801774) 71357, 78411</a:t>
                      </a:r>
                      <a:endParaRPr kumimoji="0" lang="ru-RU" sz="11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7428700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72835" y="242583"/>
            <a:ext cx="51705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Минская область,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Логойский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район, </a:t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г.п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Плещеницы, ул. Военный Городок, 50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51329" y="242584"/>
            <a:ext cx="3832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</a:tabLst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Расстояние от:	г. Минска –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71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км</a:t>
            </a:r>
          </a:p>
          <a:p>
            <a:pPr marL="0" marR="0" lvl="0" indent="0" algn="l" defTabSz="18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</a:tabLst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								г. Логойска –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33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4A63BD-57A8-4EA5-87B9-B72FD17870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D34817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57" y="1082776"/>
            <a:ext cx="4681661" cy="27078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56" y="3849427"/>
            <a:ext cx="4681661" cy="2732348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3087786" y="6010099"/>
            <a:ext cx="479197" cy="27603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78896" y="4076523"/>
            <a:ext cx="588087" cy="29545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6590283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072616"/>
              </p:ext>
            </p:extLst>
          </p:nvPr>
        </p:nvGraphicFramePr>
        <p:xfrm>
          <a:off x="5343970" y="1087130"/>
          <a:ext cx="6526138" cy="5537324"/>
        </p:xfrm>
        <a:graphic>
          <a:graphicData uri="http://schemas.openxmlformats.org/drawingml/2006/table">
            <a:tbl>
              <a:tblPr bandCol="1" bandRow="1" firstCol="1" firstRow="1" lastCol="1" lastRow="1">
                <a:tableStyleId>{5C22544A-7EE6-4342-B048-85BDC9FD1C3A}</a:tableStyleId>
              </a:tblPr>
              <a:tblGrid>
                <a:gridCol w="1410080">
                  <a:extLst>
                    <a:ext uri="{9D8B030D-6E8A-4147-A177-3AD203B41FA5}">
                      <a16:colId xmlns:a16="http://schemas.microsoft.com/office/drawing/2014/main" val="2157910231"/>
                    </a:ext>
                  </a:extLst>
                </a:gridCol>
                <a:gridCol w="5116058">
                  <a:extLst>
                    <a:ext uri="{9D8B030D-6E8A-4147-A177-3AD203B41FA5}">
                      <a16:colId xmlns:a16="http://schemas.microsoft.com/office/drawing/2014/main" val="265209047"/>
                    </a:ext>
                  </a:extLst>
                </a:gridCol>
              </a:tblGrid>
              <a:tr h="16934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b="0" dirty="0" lang="ru-RU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Сведения о предмете аукциона</a:t>
                      </a:r>
                      <a:endParaRPr b="0" dirty="0" lang="ru-RU" sz="1200">
                        <a:solidFill>
                          <a:schemeClr val="tx1"/>
                        </a:solidFill>
                        <a:effectLst/>
                        <a:latin charset="0" panose="02020603050405020304" pitchFamily="18" typeface="Times New Roman"/>
                        <a:ea charset="0" panose="02020603050405020304" pitchFamily="18" typeface="Times New Roman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algn="l" pos="270510"/>
                        </a:tabLst>
                      </a:pPr>
                      <a: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Недвижимое имущество: капитальное строение (инв. № 600/С-138616) – одноэтажное здание сельского дома культуры с пристройкой и крыльцом, общая площадь 249,4 </a:t>
                      </a:r>
                      <a:r>
                        <a:rPr b="0" dirty="0" err="1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кв.м</a:t>
                      </a:r>
                      <a: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, 1949 года постройки, фундамент – бетон, стены – бревно, кирпичи, оштукатурено и окрашено, облицовка силикатным кирпичом, перегородки и перекрытия – дерево, крыша – асбестоцементный волнистый лист. </a:t>
                      </a:r>
                      <a:endParaRPr b="0" dirty="0" kern="1200" kumimoji="0" lang="ru-RU" sz="1200">
                        <a:solidFill>
                          <a:schemeClr val="tx1"/>
                        </a:solidFill>
                        <a:effectLst/>
                        <a:latin charset="0" panose="02020603050405020304" pitchFamily="18" typeface="Times New Roman"/>
                        <a:ea typeface="+mn-ea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8885228"/>
                  </a:ext>
                </a:extLst>
              </a:tr>
              <a:tr h="273078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b="0" dirty="0" lang="ru-RU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Информация о земельном участке</a:t>
                      </a:r>
                      <a:endParaRPr b="0" dirty="0" lang="ru-RU" sz="1200">
                        <a:solidFill>
                          <a:schemeClr val="tx1"/>
                        </a:solidFill>
                        <a:effectLst/>
                        <a:latin charset="0" panose="02020603050405020304" pitchFamily="18" typeface="Times New Roman"/>
                        <a:ea charset="0" panose="02020603050405020304" pitchFamily="18" typeface="Times New Roman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b="0" dirty="0" kern="1200" kumimoji="0" lang="ru-RU" smtClean="0" sz="1200">
                        <a:solidFill>
                          <a:schemeClr val="tx1"/>
                        </a:solidFill>
                        <a:effectLst/>
                        <a:latin charset="0" panose="02020603050405020304" pitchFamily="18" typeface="Times New Roman"/>
                        <a:ea typeface="+mn-ea"/>
                        <a:cs charset="0" panose="02020603050405020304" pitchFamily="18" typeface="Times New Roman"/>
                      </a:endParaRPr>
                    </a:p>
                    <a:p>
                      <a:pPr algn="just"/>
                      <a: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Земельный участок площадью 0,0547 га. Целевое назначение: земельный участок для строительства и обслуживания здания сельского дома культуры. Введены ограничения в использовании земельного участка в связи с расположением в </a:t>
                      </a:r>
                      <a:r>
                        <a:rPr b="0" dirty="0" err="1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водоохранных</a:t>
                      </a:r>
                      <a: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 зонах водных объектов. </a:t>
                      </a: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Земельный участок предоставляется в аренду сроком на 30 лет. </a:t>
                      </a:r>
                    </a:p>
                    <a:p>
                      <a:pPr algn="just"/>
                      <a: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В установленном порядке предоставляется возможность использовать капитальное строение для размещения объектов, не противоречащих регламенту застройки данной территории (объекты общественного назначения, учреждения образования, объекты повседневного обслуживания, торгово-бытового обслуживания и иного назначения), а также в качестве жилого дома. </a:t>
                      </a:r>
                      <a:endParaRPr b="0" dirty="0" kern="1200" kumimoji="0" lang="ru-RU" sz="1200">
                        <a:solidFill>
                          <a:schemeClr val="tx1"/>
                        </a:solidFill>
                        <a:effectLst/>
                        <a:latin charset="0" panose="02020603050405020304" pitchFamily="18" typeface="Times New Roman"/>
                        <a:ea typeface="+mn-ea"/>
                        <a:cs charset="0" panose="02020603050405020304" pitchFamily="18" typeface="Times New Roman"/>
                      </a:endParaRPr>
                    </a:p>
                  </a:txBody>
                  <a:tcPr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4074226"/>
                  </a:ext>
                </a:extLst>
              </a:tr>
              <a:tr h="564476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b="0" dirty="0" lang="ru-RU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Начальная цена </a:t>
                      </a:r>
                      <a:r>
                        <a:rPr b="0" dirty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продажи</a:t>
                      </a:r>
                      <a:endParaRPr b="0" dirty="0" lang="ru-RU" sz="1200">
                        <a:solidFill>
                          <a:schemeClr val="tx1"/>
                        </a:solidFill>
                        <a:effectLst/>
                        <a:latin charset="0" panose="02020603050405020304" pitchFamily="18" typeface="Times New Roman"/>
                        <a:ea charset="0" panose="02020603050405020304" pitchFamily="18" typeface="Times New Roman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12 040,00</a:t>
                      </a:r>
                      <a:b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</a:br>
                      <a:r>
                        <a:rPr b="0" dirty="0" i="1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Начальная цена понижена на 80 %</a:t>
                      </a:r>
                      <a:endParaRPr b="0" dirty="0" i="1" lang="ru-RU" smtClean="0" sz="1200">
                        <a:solidFill>
                          <a:schemeClr val="tx1"/>
                        </a:solidFill>
                        <a:effectLst/>
                        <a:latin charset="0" panose="02020603050405020304" pitchFamily="18" typeface="Times New Roman"/>
                        <a:ea charset="0" panose="02020603050405020304" pitchFamily="18" typeface="Times New Roman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7941196"/>
                  </a:ext>
                </a:extLst>
              </a:tr>
              <a:tr h="401086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b="0" dirty="0" lang="ru-RU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Продавец </a:t>
                      </a:r>
                      <a:endParaRPr b="0" dirty="0" lang="ru-RU" sz="1200">
                        <a:solidFill>
                          <a:schemeClr val="tx1"/>
                        </a:solidFill>
                        <a:effectLst/>
                        <a:latin charset="0" panose="02020603050405020304" pitchFamily="18" typeface="Times New Roman"/>
                        <a:ea charset="0" panose="02020603050405020304" pitchFamily="18" typeface="Times New Roman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Отдел идеологической работы, культуры и по делам молодежи Минского районного исполнительного комитета, тел. (8017) 374 69 96, 351 42 15, </a:t>
                      </a:r>
                      <a:b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</a:br>
                      <a: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248 22 43.</a:t>
                      </a:r>
                      <a:endParaRPr b="0" dirty="0" kern="1200" kumimoji="0" lang="ru-RU" sz="1200">
                        <a:solidFill>
                          <a:schemeClr val="tx1"/>
                        </a:solidFill>
                        <a:effectLst/>
                        <a:latin charset="0" panose="02020603050405020304" pitchFamily="18" typeface="Times New Roman"/>
                        <a:ea typeface="+mn-ea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649157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711151" y="242584"/>
            <a:ext cx="3832166" cy="64633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180000">
              <a:tabLst>
                <a:tab algn="l" pos="180000"/>
              </a:tabLst>
            </a:pPr>
            <a:r>
              <a:rPr b="1" dirty="0" lang="ru-RU">
                <a:latin charset="0" panose="02020603050405020304" pitchFamily="18" typeface="Times New Roman"/>
                <a:cs charset="0" panose="02020603050405020304" pitchFamily="18" typeface="Times New Roman"/>
              </a:rPr>
              <a:t>Расстояние от:	г. Минска – </a:t>
            </a:r>
            <a:r>
              <a:rPr b="1" dirty="0" lang="ru-RU" smtClean="0">
                <a:latin charset="0" panose="02020603050405020304" pitchFamily="18" typeface="Times New Roman"/>
                <a:cs charset="0" panose="02020603050405020304" pitchFamily="18" typeface="Times New Roman"/>
              </a:rPr>
              <a:t>44 </a:t>
            </a:r>
            <a:r>
              <a:rPr b="1" dirty="0" lang="ru-RU">
                <a:latin charset="0" panose="02020603050405020304" pitchFamily="18" typeface="Times New Roman"/>
                <a:cs charset="0" panose="02020603050405020304" pitchFamily="18" typeface="Times New Roman"/>
              </a:rPr>
              <a:t>км</a:t>
            </a:r>
          </a:p>
          <a:p>
            <a:pPr defTabSz="180000">
              <a:tabLst>
                <a:tab algn="l" pos="180000"/>
              </a:tabLst>
            </a:pPr>
            <a:r>
              <a:rPr b="1" dirty="0" lang="ru-RU">
                <a:latin charset="0" panose="02020603050405020304" pitchFamily="18" typeface="Times New Roman"/>
                <a:cs charset="0" panose="02020603050405020304" pitchFamily="18" typeface="Times New Roman"/>
              </a:rPr>
              <a:t>									</a:t>
            </a:r>
            <a:endParaRPr b="1" dirty="0" lang="ru-RU">
              <a:solidFill>
                <a:srgbClr val="FF0000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4099" y="205741"/>
            <a:ext cx="4330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b="1" dirty="0" lang="ru-RU">
                <a:latin charset="0" panose="02020603050405020304" pitchFamily="18" typeface="Times New Roman"/>
                <a:cs charset="0" panose="02020603050405020304" pitchFamily="18" typeface="Times New Roman"/>
              </a:rPr>
              <a:t>Минская область, </a:t>
            </a:r>
            <a:r>
              <a:rPr b="1" dirty="0" lang="ru-RU" smtClean="0">
                <a:latin charset="0" panose="02020603050405020304" pitchFamily="18" typeface="Times New Roman"/>
                <a:cs charset="0" panose="02020603050405020304" pitchFamily="18" typeface="Times New Roman"/>
              </a:rPr>
              <a:t>Минский </a:t>
            </a:r>
            <a:r>
              <a:rPr b="1" dirty="0" lang="ru-RU">
                <a:latin charset="0" panose="02020603050405020304" pitchFamily="18" typeface="Times New Roman"/>
                <a:cs charset="0" panose="02020603050405020304" pitchFamily="18" typeface="Times New Roman"/>
              </a:rPr>
              <a:t>район, </a:t>
            </a:r>
            <a:r>
              <a:rPr b="1" dirty="0" lang="ru-RU" smtClean="0">
                <a:latin charset="0" panose="02020603050405020304" pitchFamily="18" typeface="Times New Roman"/>
                <a:cs charset="0" panose="02020603050405020304" pitchFamily="18" typeface="Times New Roman"/>
              </a:rPr>
              <a:t/>
            </a:r>
            <a:br>
              <a:rPr b="1" dirty="0" lang="ru-RU" smtClean="0">
                <a:latin charset="0" panose="02020603050405020304" pitchFamily="18" typeface="Times New Roman"/>
                <a:cs charset="0" panose="02020603050405020304" pitchFamily="18" typeface="Times New Roman"/>
              </a:rPr>
            </a:br>
            <a:r>
              <a:rPr b="1" dirty="0" lang="ru-RU">
                <a:latin charset="0" panose="02020603050405020304" pitchFamily="18" typeface="Times New Roman"/>
                <a:cs charset="0" panose="02020603050405020304" pitchFamily="18" typeface="Times New Roman"/>
              </a:rPr>
              <a:t>д. Новый Двор, ул. Парковая, 14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B94A63BD-57A8-4EA5-87B9-B72FD17870DC}" type="slidenum">
              <a:rPr lang="ru-RU" smtClean="0">
                <a:solidFill>
                  <a:srgbClr val="D34817">
                    <a:shade val="75000"/>
                  </a:srgbClr>
                </a:solidFill>
              </a:rPr>
              <a:pPr/>
              <a:t>17</a:t>
            </a:fld>
            <a:endParaRPr lang="ru-RU">
              <a:solidFill>
                <a:srgbClr val="D34817">
                  <a:shade val="75000"/>
                </a:srgb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" t="65"/>
          <a:stretch/>
        </p:blipFill>
        <p:spPr>
          <a:xfrm>
            <a:off x="556952" y="1087130"/>
            <a:ext cx="4667377" cy="276866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b="104" l="27" r="94" t="136"/>
          <a:stretch/>
        </p:blipFill>
        <p:spPr>
          <a:xfrm>
            <a:off x="556952" y="3855792"/>
            <a:ext cx="4667377" cy="285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662050"/>
      </p:ext>
    </p:extLst>
  </p:cSld>
  <p:clrMapOvr>
    <a:masterClrMapping/>
  </p:clrMapOvr>
  <p:transition advClick="0" advTm="5000" spd="slow">
    <p:wipe/>
  </p:transition>
  <p:timing>
    <p:tnLst>
      <p:par>
        <p:cTn dur="indefinite" id="1" nodeType="tmRoot" restart="never"/>
      </p:par>
    </p:tnLst>
  </p:timing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993269"/>
              </p:ext>
            </p:extLst>
          </p:nvPr>
        </p:nvGraphicFramePr>
        <p:xfrm>
          <a:off x="5343970" y="1087130"/>
          <a:ext cx="6526138" cy="5290017"/>
        </p:xfrm>
        <a:graphic>
          <a:graphicData uri="http://schemas.openxmlformats.org/drawingml/2006/table">
            <a:tbl>
              <a:tblPr bandCol="1" bandRow="1" firstCol="1" firstRow="1" lastCol="1" lastRow="1">
                <a:tableStyleId>{5C22544A-7EE6-4342-B048-85BDC9FD1C3A}</a:tableStyleId>
              </a:tblPr>
              <a:tblGrid>
                <a:gridCol w="1410080">
                  <a:extLst>
                    <a:ext uri="{9D8B030D-6E8A-4147-A177-3AD203B41FA5}">
                      <a16:colId xmlns:a16="http://schemas.microsoft.com/office/drawing/2014/main" val="2157910231"/>
                    </a:ext>
                  </a:extLst>
                </a:gridCol>
                <a:gridCol w="5116058">
                  <a:extLst>
                    <a:ext uri="{9D8B030D-6E8A-4147-A177-3AD203B41FA5}">
                      <a16:colId xmlns:a16="http://schemas.microsoft.com/office/drawing/2014/main" val="265209047"/>
                    </a:ext>
                  </a:extLst>
                </a:gridCol>
              </a:tblGrid>
              <a:tr h="16934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b="0" dirty="0" lang="ru-RU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Сведения о предмете аукциона</a:t>
                      </a:r>
                      <a:endParaRPr b="0" dirty="0" lang="ru-RU" sz="1200">
                        <a:solidFill>
                          <a:schemeClr val="tx1"/>
                        </a:solidFill>
                        <a:effectLst/>
                        <a:latin charset="0" panose="02020603050405020304" pitchFamily="18" typeface="Times New Roman"/>
                        <a:ea charset="0" panose="02020603050405020304" pitchFamily="18" typeface="Times New Roman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algn="l" pos="270510"/>
                        </a:tabLst>
                      </a:pPr>
                      <a: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Недвижимое имущество: капитальное строение (инв. № 602/С-45497) – одноэтажное здание гаража с подвалом, общая площадь 37,6 </a:t>
                      </a:r>
                      <a:r>
                        <a:rPr b="0" dirty="0" err="1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кв.м</a:t>
                      </a:r>
                      <a: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, 1992 года постройки, фундамент – ФБС, стены – кирпичные, чердачные перекрытия – плиты железобетонные, крыша – совмещенная рулонная; капитальное строение (инв. № 602/С-45498) – одноэтажное здание гаража с подвальным этажом, общая площадь 39,2 </a:t>
                      </a:r>
                      <a:r>
                        <a:rPr b="0" dirty="0" err="1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кв.м</a:t>
                      </a:r>
                      <a: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, 1992 года постройки, фундамент – блоки железобетонные, стены – плита железобетонная, кирпичи, перекрытия – плита железобетонная, крыша – рулонные материалы; капитальное строение (инв. № 602/С-45499) – одноэтажное здание гаража с подвалом, общая площадь 42,0 </a:t>
                      </a:r>
                      <a:r>
                        <a:rPr b="0" dirty="0" err="1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кв.м</a:t>
                      </a:r>
                      <a: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, 1992 года постройки, фундамент – ФБС, стены – плиты железобетонные, перегородки кирпичные, чердачные перекрытия – плиты железобетонные, крыша – совмещенная рулонная. </a:t>
                      </a:r>
                      <a:endParaRPr b="0" dirty="0" kern="1200" kumimoji="0" lang="ru-RU" sz="1200">
                        <a:solidFill>
                          <a:schemeClr val="tx1"/>
                        </a:solidFill>
                        <a:effectLst/>
                        <a:latin charset="0" panose="02020603050405020304" pitchFamily="18" typeface="Times New Roman"/>
                        <a:ea typeface="+mn-ea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8885228"/>
                  </a:ext>
                </a:extLst>
              </a:tr>
              <a:tr h="212989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b="0" dirty="0" lang="ru-RU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Информация о земельном участке</a:t>
                      </a:r>
                      <a:endParaRPr b="0" dirty="0" lang="ru-RU" sz="1200">
                        <a:solidFill>
                          <a:schemeClr val="tx1"/>
                        </a:solidFill>
                        <a:effectLst/>
                        <a:latin charset="0" panose="02020603050405020304" pitchFamily="18" typeface="Times New Roman"/>
                        <a:ea charset="0" panose="02020603050405020304" pitchFamily="18" typeface="Times New Roman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b="0" dirty="0" kern="1200" kumimoji="0" lang="ru-RU" smtClean="0" sz="1200">
                        <a:solidFill>
                          <a:schemeClr val="tx1"/>
                        </a:solidFill>
                        <a:effectLst/>
                        <a:latin charset="0" panose="02020603050405020304" pitchFamily="18" typeface="Times New Roman"/>
                        <a:ea typeface="+mn-ea"/>
                        <a:cs charset="0" panose="02020603050405020304" pitchFamily="18" typeface="Times New Roman"/>
                      </a:endParaRPr>
                    </a:p>
                    <a:p>
                      <a:pPr algn="just"/>
                      <a: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Земельный участок площадью 0,0070 га. Целевое назначение: земельный участок для эксплуатации и обслуживания гаражей. Введены ограничения в использовании земельного участка в связи с расположением на природных территориях, подлежащих специальной охране (в </a:t>
                      </a:r>
                      <a:r>
                        <a:rPr b="0" dirty="0" err="1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водоохранной</a:t>
                      </a:r>
                      <a: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 зоне реки Свислочь).</a:t>
                      </a: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Земельный участок предоставляется в аренду сроком на 25 лет. </a:t>
                      </a:r>
                    </a:p>
                    <a:p>
                      <a:pPr algn="just"/>
                      <a: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Использовать земельный участок без изменения целевого назначения. </a:t>
                      </a:r>
                      <a:endParaRPr b="0" dirty="0" kern="1200" kumimoji="0" lang="ru-RU" sz="1200">
                        <a:solidFill>
                          <a:schemeClr val="tx1"/>
                        </a:solidFill>
                        <a:effectLst/>
                        <a:latin charset="0" panose="02020603050405020304" pitchFamily="18" typeface="Times New Roman"/>
                        <a:ea typeface="+mn-ea"/>
                        <a:cs charset="0" panose="02020603050405020304" pitchFamily="18" typeface="Times New Roman"/>
                      </a:endParaRPr>
                    </a:p>
                  </a:txBody>
                  <a:tcPr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4074226"/>
                  </a:ext>
                </a:extLst>
              </a:tr>
              <a:tr h="564476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b="0" dirty="0" lang="ru-RU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Начальная цена </a:t>
                      </a:r>
                      <a:r>
                        <a:rPr b="0" dirty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продажи</a:t>
                      </a:r>
                      <a:endParaRPr b="0" dirty="0" lang="ru-RU" sz="1200">
                        <a:solidFill>
                          <a:schemeClr val="tx1"/>
                        </a:solidFill>
                        <a:effectLst/>
                        <a:latin charset="0" panose="02020603050405020304" pitchFamily="18" typeface="Times New Roman"/>
                        <a:ea charset="0" panose="02020603050405020304" pitchFamily="18" typeface="Times New Roman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18 300,00</a:t>
                      </a: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7941196"/>
                  </a:ext>
                </a:extLst>
              </a:tr>
              <a:tr h="401086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b="0" dirty="0" lang="ru-RU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Продавец </a:t>
                      </a:r>
                      <a:endParaRPr b="0" dirty="0" lang="ru-RU" sz="1200">
                        <a:solidFill>
                          <a:schemeClr val="tx1"/>
                        </a:solidFill>
                        <a:effectLst/>
                        <a:latin charset="0" panose="02020603050405020304" pitchFamily="18" typeface="Times New Roman"/>
                        <a:ea charset="0" panose="02020603050405020304" pitchFamily="18" typeface="Times New Roman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b="0" dirty="0" err="1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Свислочский</a:t>
                      </a:r>
                      <a: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 сельский исполнительный комитет, тел. (801713) 52328, 52344, 52384</a:t>
                      </a:r>
                      <a:endParaRPr b="0" dirty="0" kern="1200" kumimoji="0" lang="ru-RU" sz="1200">
                        <a:solidFill>
                          <a:schemeClr val="tx1"/>
                        </a:solidFill>
                        <a:effectLst/>
                        <a:latin charset="0" panose="02020603050405020304" pitchFamily="18" typeface="Times New Roman"/>
                        <a:ea typeface="+mn-ea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649157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711150" y="242584"/>
            <a:ext cx="4635723" cy="64633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180000">
              <a:tabLst>
                <a:tab algn="l" pos="180000"/>
              </a:tabLst>
            </a:pPr>
            <a:r>
              <a:rPr b="1" dirty="0" lang="ru-RU">
                <a:latin charset="0" panose="02020603050405020304" pitchFamily="18" typeface="Times New Roman"/>
                <a:cs charset="0" panose="02020603050405020304" pitchFamily="18" typeface="Times New Roman"/>
              </a:rPr>
              <a:t>Расстояние от:	г. Минска – </a:t>
            </a:r>
            <a:r>
              <a:rPr b="1" dirty="0" lang="ru-RU" smtClean="0">
                <a:latin charset="0" panose="02020603050405020304" pitchFamily="18" typeface="Times New Roman"/>
                <a:cs charset="0" panose="02020603050405020304" pitchFamily="18" typeface="Times New Roman"/>
              </a:rPr>
              <a:t>45 </a:t>
            </a:r>
            <a:r>
              <a:rPr b="1" dirty="0" lang="ru-RU">
                <a:latin charset="0" panose="02020603050405020304" pitchFamily="18" typeface="Times New Roman"/>
                <a:cs charset="0" panose="02020603050405020304" pitchFamily="18" typeface="Times New Roman"/>
              </a:rPr>
              <a:t>км</a:t>
            </a:r>
          </a:p>
          <a:p>
            <a:pPr defTabSz="180000">
              <a:tabLst>
                <a:tab algn="l" pos="180000"/>
              </a:tabLst>
            </a:pPr>
            <a:r>
              <a:rPr b="1" dirty="0" lang="ru-RU">
                <a:latin charset="0" panose="02020603050405020304" pitchFamily="18" typeface="Times New Roman"/>
                <a:cs charset="0" panose="02020603050405020304" pitchFamily="18" typeface="Times New Roman"/>
              </a:rPr>
              <a:t>									</a:t>
            </a:r>
            <a:r>
              <a:rPr b="1" dirty="0" lang="ru-RU" smtClean="0">
                <a:latin charset="0" panose="02020603050405020304" pitchFamily="18" typeface="Times New Roman"/>
                <a:cs charset="0" panose="02020603050405020304" pitchFamily="18" typeface="Times New Roman"/>
              </a:rPr>
              <a:t>г. Марьина Горка </a:t>
            </a:r>
            <a:r>
              <a:rPr b="1" dirty="0" lang="ru-RU">
                <a:latin charset="0" panose="02020603050405020304" pitchFamily="18" typeface="Times New Roman"/>
                <a:cs charset="0" panose="02020603050405020304" pitchFamily="18" typeface="Times New Roman"/>
              </a:rPr>
              <a:t>– </a:t>
            </a:r>
            <a:r>
              <a:rPr b="1" dirty="0" lang="ru-RU" smtClean="0">
                <a:latin charset="0" panose="02020603050405020304" pitchFamily="18" typeface="Times New Roman"/>
                <a:cs charset="0" panose="02020603050405020304" pitchFamily="18" typeface="Times New Roman"/>
              </a:rPr>
              <a:t>31 </a:t>
            </a:r>
            <a:r>
              <a:rPr b="1" dirty="0" lang="ru-RU">
                <a:latin charset="0" panose="02020603050405020304" pitchFamily="18" typeface="Times New Roman"/>
                <a:cs charset="0" panose="02020603050405020304" pitchFamily="18" typeface="Times New Roman"/>
              </a:rPr>
              <a:t>км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94098" y="205741"/>
            <a:ext cx="47502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b="1" dirty="0" lang="ru-RU">
                <a:latin charset="0" panose="02020603050405020304" pitchFamily="18" typeface="Times New Roman"/>
                <a:cs charset="0" panose="02020603050405020304" pitchFamily="18" typeface="Times New Roman"/>
              </a:rPr>
              <a:t>Минская область, </a:t>
            </a:r>
            <a:r>
              <a:rPr b="1" dirty="0" err="1" lang="ru-RU" smtClean="0">
                <a:latin charset="0" panose="02020603050405020304" pitchFamily="18" typeface="Times New Roman"/>
                <a:cs charset="0" panose="02020603050405020304" pitchFamily="18" typeface="Times New Roman"/>
              </a:rPr>
              <a:t>Пуховичский</a:t>
            </a:r>
            <a:r>
              <a:rPr b="1" dirty="0" lang="ru-RU" smtClean="0"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lang="ru-RU">
                <a:latin charset="0" panose="02020603050405020304" pitchFamily="18" typeface="Times New Roman"/>
                <a:cs charset="0" panose="02020603050405020304" pitchFamily="18" typeface="Times New Roman"/>
              </a:rPr>
              <a:t>район, </a:t>
            </a:r>
            <a:r>
              <a:rPr b="1" dirty="0" lang="ru-RU" smtClean="0">
                <a:latin charset="0" panose="02020603050405020304" pitchFamily="18" typeface="Times New Roman"/>
                <a:cs charset="0" panose="02020603050405020304" pitchFamily="18" typeface="Times New Roman"/>
              </a:rPr>
              <a:t/>
            </a:r>
            <a:br>
              <a:rPr b="1" dirty="0" lang="ru-RU" smtClean="0">
                <a:latin charset="0" panose="02020603050405020304" pitchFamily="18" typeface="Times New Roman"/>
                <a:cs charset="0" panose="02020603050405020304" pitchFamily="18" typeface="Times New Roman"/>
              </a:rPr>
            </a:br>
            <a:r>
              <a:rPr b="1" dirty="0" err="1" lang="ru-RU">
                <a:latin charset="0" panose="02020603050405020304" pitchFamily="18" typeface="Times New Roman"/>
                <a:cs charset="0" panose="02020603050405020304" pitchFamily="18" typeface="Times New Roman"/>
              </a:rPr>
              <a:t>г.п</a:t>
            </a:r>
            <a:r>
              <a:rPr b="1" dirty="0" lang="ru-RU">
                <a:latin charset="0" panose="02020603050405020304" pitchFamily="18" typeface="Times New Roman"/>
                <a:cs charset="0" panose="02020603050405020304" pitchFamily="18" typeface="Times New Roman"/>
              </a:rPr>
              <a:t>. Свислочь, ул. Набережная, 11Б, 11В, 11Г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B94A63BD-57A8-4EA5-87B9-B72FD17870DC}" type="slidenum">
              <a:rPr lang="ru-RU" smtClean="0">
                <a:solidFill>
                  <a:srgbClr val="D34817">
                    <a:shade val="75000"/>
                  </a:srgbClr>
                </a:solidFill>
              </a:rPr>
              <a:pPr/>
              <a:t>18</a:t>
            </a:fld>
            <a:endParaRPr lang="ru-RU">
              <a:solidFill>
                <a:srgbClr val="D34817">
                  <a:shade val="75000"/>
                </a:srgb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"/>
          <a:stretch/>
        </p:blipFill>
        <p:spPr>
          <a:xfrm>
            <a:off x="538775" y="1087130"/>
            <a:ext cx="4731494" cy="272841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b="99" l="104" r="56" t="99"/>
          <a:stretch/>
        </p:blipFill>
        <p:spPr>
          <a:xfrm>
            <a:off x="538775" y="3815542"/>
            <a:ext cx="4731494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394193"/>
      </p:ext>
    </p:extLst>
  </p:cSld>
  <p:clrMapOvr>
    <a:masterClrMapping/>
  </p:clrMapOvr>
  <p:transition advClick="0" advTm="5000" spd="slow">
    <p:wipe/>
  </p:transition>
  <p:timing>
    <p:tnLst>
      <p:par>
        <p:cTn dur="indefinite" id="1" nodeType="tmRoot" restart="never"/>
      </p:par>
    </p:tnLst>
  </p:timing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129539"/>
              </p:ext>
            </p:extLst>
          </p:nvPr>
        </p:nvGraphicFramePr>
        <p:xfrm>
          <a:off x="5343970" y="1087130"/>
          <a:ext cx="6526138" cy="5439647"/>
        </p:xfrm>
        <a:graphic>
          <a:graphicData uri="http://schemas.openxmlformats.org/drawingml/2006/table">
            <a:tbl>
              <a:tblPr bandCol="1" bandRow="1" firstCol="1" firstRow="1" lastCol="1" lastRow="1">
                <a:tableStyleId>{5C22544A-7EE6-4342-B048-85BDC9FD1C3A}</a:tableStyleId>
              </a:tblPr>
              <a:tblGrid>
                <a:gridCol w="1410080">
                  <a:extLst>
                    <a:ext uri="{9D8B030D-6E8A-4147-A177-3AD203B41FA5}">
                      <a16:colId xmlns:a16="http://schemas.microsoft.com/office/drawing/2014/main" val="2157910231"/>
                    </a:ext>
                  </a:extLst>
                </a:gridCol>
                <a:gridCol w="5116058">
                  <a:extLst>
                    <a:ext uri="{9D8B030D-6E8A-4147-A177-3AD203B41FA5}">
                      <a16:colId xmlns:a16="http://schemas.microsoft.com/office/drawing/2014/main" val="265209047"/>
                    </a:ext>
                  </a:extLst>
                </a:gridCol>
              </a:tblGrid>
              <a:tr h="11406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b="0" dirty="0" lang="ru-RU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Сведения о предмете аукциона</a:t>
                      </a:r>
                      <a:endParaRPr b="0" dirty="0" lang="ru-RU" sz="1200">
                        <a:solidFill>
                          <a:schemeClr val="tx1"/>
                        </a:solidFill>
                        <a:effectLst/>
                        <a:latin charset="0" panose="02020603050405020304" pitchFamily="18" typeface="Times New Roman"/>
                        <a:ea charset="0" panose="02020603050405020304" pitchFamily="18" typeface="Times New Roman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algn="l" pos="270510"/>
                        </a:tabLst>
                      </a:pPr>
                      <a: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Недвижимое имущество: капитальное строение (инв. № 602/С-47566) – двухэтажное здание общеобразовательной базовой школы общей площадью 398,1 </a:t>
                      </a:r>
                      <a:r>
                        <a:rPr b="0" dirty="0" err="1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кв.м</a:t>
                      </a:r>
                      <a: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, 1958 года постройки, фундамент – бетон, стены и перегородки – кирпичи, перекрытия – железобетон, крыша – асбестоцементный волнистый лист. Принадлежности: сарай, ограждение, дорожка. </a:t>
                      </a:r>
                      <a:endParaRPr b="0" dirty="0" kern="1200" kumimoji="0" lang="ru-RU" sz="1200">
                        <a:solidFill>
                          <a:schemeClr val="tx1"/>
                        </a:solidFill>
                        <a:effectLst/>
                        <a:latin charset="0" panose="02020603050405020304" pitchFamily="18" typeface="Times New Roman"/>
                        <a:ea typeface="+mn-ea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8885228"/>
                  </a:ext>
                </a:extLst>
              </a:tr>
              <a:tr h="3333404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b="0" dirty="0" lang="ru-RU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Информация о земельном участке</a:t>
                      </a:r>
                      <a:endParaRPr b="0" dirty="0" lang="ru-RU" sz="1200">
                        <a:solidFill>
                          <a:schemeClr val="tx1"/>
                        </a:solidFill>
                        <a:effectLst/>
                        <a:latin charset="0" panose="02020603050405020304" pitchFamily="18" typeface="Times New Roman"/>
                        <a:ea charset="0" panose="02020603050405020304" pitchFamily="18" typeface="Times New Roman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Земельный участок площадью 0,1168 га. Целевое назначение: земельный участок для обслуживания зданий государственного учреждения образования «</a:t>
                      </a:r>
                      <a:r>
                        <a:rPr b="0" dirty="0" err="1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Цитвянская</a:t>
                      </a:r>
                      <a: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 государственная общеобразовательная базовая школа». Введены ограничения в использовании земельного участка в связи с расположением на природных территориях, подлежащих специальной охране (в </a:t>
                      </a:r>
                      <a:r>
                        <a:rPr b="0" dirty="0" err="1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водоохранной</a:t>
                      </a:r>
                      <a: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 зоне реки Птичь), части земельного участка площадью 0,0118 га – в охранных зонах объектов газораспределительной системы.</a:t>
                      </a: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Земельный участок предоставляется в аренду сроком на 25 лет.</a:t>
                      </a:r>
                    </a:p>
                    <a:p>
                      <a:pPr algn="just"/>
                      <a: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Победителю аукциона либо единственному участнику несостоявшегося аукциона использовать земельный участок для размещения объектов административного назначения, розничной, оптовой торговли, материально-технического и продовольственного снабжения, заготовок и сбыта продукции, объектов общественного питания, гостиничного назначения, туристического назначения, объектов промышленности, которые не являются источниками вредных веществ, шума и вибрации, в случае изменения его целевого назначения.  </a:t>
                      </a:r>
                      <a:endParaRPr b="0" dirty="0" kern="1200" kumimoji="0" lang="ru-RU" sz="1200">
                        <a:solidFill>
                          <a:schemeClr val="tx1"/>
                        </a:solidFill>
                        <a:effectLst/>
                        <a:latin charset="0" panose="02020603050405020304" pitchFamily="18" typeface="Times New Roman"/>
                        <a:ea typeface="+mn-ea"/>
                        <a:cs charset="0" panose="02020603050405020304" pitchFamily="18" typeface="Times New Roman"/>
                      </a:endParaRPr>
                    </a:p>
                  </a:txBody>
                  <a:tcPr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4074226"/>
                  </a:ext>
                </a:extLst>
              </a:tr>
              <a:tr h="564476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b="0" dirty="0" lang="ru-RU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Начальная цена </a:t>
                      </a:r>
                      <a:r>
                        <a:rPr b="0" dirty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продажи</a:t>
                      </a:r>
                      <a:endParaRPr b="0" dirty="0" lang="ru-RU" sz="1200">
                        <a:solidFill>
                          <a:schemeClr val="tx1"/>
                        </a:solidFill>
                        <a:effectLst/>
                        <a:latin charset="0" panose="02020603050405020304" pitchFamily="18" typeface="Times New Roman"/>
                        <a:ea charset="0" panose="02020603050405020304" pitchFamily="18" typeface="Times New Roman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b="0" dirty="0" lang="ru-RU" smtClean="0" sz="1200">
                          <a:solidFill>
                            <a:sysClr lastClr="000000" val="windowText"/>
                          </a:solidFill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Одна базовая величина на дату проведения аукциона</a:t>
                      </a:r>
                      <a:endParaRPr b="0" dirty="0" i="1" lang="ru-RU" smtClean="0" sz="1200">
                        <a:solidFill>
                          <a:schemeClr val="tx1"/>
                        </a:solidFill>
                        <a:effectLst/>
                        <a:latin charset="0" panose="02020603050405020304" pitchFamily="18" typeface="Times New Roman"/>
                        <a:ea charset="0" panose="02020603050405020304" pitchFamily="18" typeface="Times New Roman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7941196"/>
                  </a:ext>
                </a:extLst>
              </a:tr>
              <a:tr h="401086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b="0" dirty="0" lang="ru-RU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Продавец </a:t>
                      </a:r>
                      <a:endParaRPr b="0" dirty="0" lang="ru-RU" sz="1200">
                        <a:solidFill>
                          <a:schemeClr val="tx1"/>
                        </a:solidFill>
                        <a:effectLst/>
                        <a:latin charset="0" panose="02020603050405020304" pitchFamily="18" typeface="Times New Roman"/>
                        <a:ea charset="0" panose="02020603050405020304" pitchFamily="18" typeface="Times New Roman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Управление по образованию, спорту и туризму </a:t>
                      </a:r>
                      <a:r>
                        <a:rPr b="0" dirty="0" err="1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Пуховичского</a:t>
                      </a:r>
                      <a: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 районного исполнительного комитета, тел. (801713) 35737, 45732</a:t>
                      </a:r>
                      <a:endParaRPr b="0" dirty="0" kern="1200" kumimoji="0" lang="ru-RU" sz="1200">
                        <a:solidFill>
                          <a:schemeClr val="tx1"/>
                        </a:solidFill>
                        <a:effectLst/>
                        <a:latin charset="0" panose="02020603050405020304" pitchFamily="18" typeface="Times New Roman"/>
                        <a:ea typeface="+mn-ea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649157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711150" y="242584"/>
            <a:ext cx="4890300" cy="64633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180000">
              <a:tabLst>
                <a:tab algn="l" pos="180000"/>
              </a:tabLst>
            </a:pPr>
            <a:r>
              <a:rPr b="1" dirty="0" lang="ru-RU">
                <a:latin charset="0" panose="02020603050405020304" pitchFamily="18" typeface="Times New Roman"/>
                <a:cs charset="0" panose="02020603050405020304" pitchFamily="18" typeface="Times New Roman"/>
              </a:rPr>
              <a:t>Расстояние от:	г. Минска – </a:t>
            </a:r>
            <a:r>
              <a:rPr b="1" dirty="0" lang="ru-RU" smtClean="0">
                <a:latin charset="0" panose="02020603050405020304" pitchFamily="18" typeface="Times New Roman"/>
                <a:cs charset="0" panose="02020603050405020304" pitchFamily="18" typeface="Times New Roman"/>
              </a:rPr>
              <a:t>55 </a:t>
            </a:r>
            <a:r>
              <a:rPr b="1" dirty="0" lang="ru-RU">
                <a:latin charset="0" panose="02020603050405020304" pitchFamily="18" typeface="Times New Roman"/>
                <a:cs charset="0" panose="02020603050405020304" pitchFamily="18" typeface="Times New Roman"/>
              </a:rPr>
              <a:t>км</a:t>
            </a:r>
          </a:p>
          <a:p>
            <a:pPr defTabSz="180000">
              <a:tabLst>
                <a:tab algn="l" pos="180000"/>
              </a:tabLst>
            </a:pPr>
            <a:r>
              <a:rPr b="1" dirty="0" lang="ru-RU">
                <a:latin charset="0" panose="02020603050405020304" pitchFamily="18" typeface="Times New Roman"/>
                <a:cs charset="0" panose="02020603050405020304" pitchFamily="18" typeface="Times New Roman"/>
              </a:rPr>
              <a:t>									</a:t>
            </a:r>
            <a:r>
              <a:rPr b="1" dirty="0" lang="ru-RU" smtClean="0">
                <a:latin charset="0" panose="02020603050405020304" pitchFamily="18" typeface="Times New Roman"/>
                <a:cs charset="0" panose="02020603050405020304" pitchFamily="18" typeface="Times New Roman"/>
              </a:rPr>
              <a:t>г. Марьина Горка </a:t>
            </a:r>
            <a:r>
              <a:rPr b="1" dirty="0" lang="ru-RU">
                <a:latin charset="0" panose="02020603050405020304" pitchFamily="18" typeface="Times New Roman"/>
                <a:cs charset="0" panose="02020603050405020304" pitchFamily="18" typeface="Times New Roman"/>
              </a:rPr>
              <a:t>– </a:t>
            </a:r>
            <a:r>
              <a:rPr b="1" dirty="0" lang="ru-RU" smtClean="0">
                <a:latin charset="0" panose="02020603050405020304" pitchFamily="18" typeface="Times New Roman"/>
                <a:cs charset="0" panose="02020603050405020304" pitchFamily="18" typeface="Times New Roman"/>
              </a:rPr>
              <a:t>31 </a:t>
            </a:r>
            <a:r>
              <a:rPr b="1" dirty="0" lang="ru-RU">
                <a:latin charset="0" panose="02020603050405020304" pitchFamily="18" typeface="Times New Roman"/>
                <a:cs charset="0" panose="02020603050405020304" pitchFamily="18" typeface="Times New Roman"/>
              </a:rPr>
              <a:t>км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94098" y="205741"/>
            <a:ext cx="47502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b="1" dirty="0" lang="ru-RU">
                <a:latin charset="0" panose="02020603050405020304" pitchFamily="18" typeface="Times New Roman"/>
                <a:cs charset="0" panose="02020603050405020304" pitchFamily="18" typeface="Times New Roman"/>
              </a:rPr>
              <a:t>Минская область, </a:t>
            </a:r>
            <a:r>
              <a:rPr b="1" dirty="0" err="1" lang="ru-RU" smtClean="0">
                <a:latin charset="0" panose="02020603050405020304" pitchFamily="18" typeface="Times New Roman"/>
                <a:cs charset="0" panose="02020603050405020304" pitchFamily="18" typeface="Times New Roman"/>
              </a:rPr>
              <a:t>Пуховичский</a:t>
            </a:r>
            <a:r>
              <a:rPr b="1" dirty="0" lang="ru-RU" smtClean="0"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lang="ru-RU">
                <a:latin charset="0" panose="02020603050405020304" pitchFamily="18" typeface="Times New Roman"/>
                <a:cs charset="0" panose="02020603050405020304" pitchFamily="18" typeface="Times New Roman"/>
              </a:rPr>
              <a:t>район, </a:t>
            </a:r>
            <a:r>
              <a:rPr b="1" dirty="0" lang="ru-RU" smtClean="0">
                <a:latin charset="0" panose="02020603050405020304" pitchFamily="18" typeface="Times New Roman"/>
                <a:cs charset="0" panose="02020603050405020304" pitchFamily="18" typeface="Times New Roman"/>
              </a:rPr>
              <a:t/>
            </a:r>
            <a:br>
              <a:rPr b="1" dirty="0" lang="ru-RU" smtClean="0">
                <a:latin charset="0" panose="02020603050405020304" pitchFamily="18" typeface="Times New Roman"/>
                <a:cs charset="0" panose="02020603050405020304" pitchFamily="18" typeface="Times New Roman"/>
              </a:rPr>
            </a:br>
            <a:r>
              <a:rPr b="1" dirty="0" lang="ru-RU">
                <a:latin charset="0" panose="02020603050405020304" pitchFamily="18" typeface="Times New Roman"/>
                <a:cs charset="0" panose="02020603050405020304" pitchFamily="18" typeface="Times New Roman"/>
              </a:rPr>
              <a:t>д. Васильки, ул. Центральная, 17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B94A63BD-57A8-4EA5-87B9-B72FD17870DC}" type="slidenum">
              <a:rPr lang="ru-RU" smtClean="0">
                <a:solidFill>
                  <a:srgbClr val="D34817">
                    <a:shade val="75000"/>
                  </a:srgbClr>
                </a:solidFill>
              </a:rPr>
              <a:pPr/>
              <a:t>19</a:t>
            </a:fld>
            <a:endParaRPr lang="ru-RU">
              <a:solidFill>
                <a:srgbClr val="D34817">
                  <a:shade val="75000"/>
                </a:srgb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38" y="1087130"/>
            <a:ext cx="4674404" cy="27200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b="120" l="95" r="63" t="128"/>
          <a:stretch/>
        </p:blipFill>
        <p:spPr>
          <a:xfrm>
            <a:off x="554938" y="3806953"/>
            <a:ext cx="4674404" cy="281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688056"/>
      </p:ext>
    </p:extLst>
  </p:cSld>
  <p:clrMapOvr>
    <a:masterClrMapping/>
  </p:clrMapOvr>
  <p:transition advClick="0" advTm="5000" spd="slow">
    <p:wipe/>
  </p:transition>
  <p:timing>
    <p:tnLst>
      <p:par>
        <p:cTn dur="indefinite" id="1" nodeType="tmRoot" restart="never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291590"/>
              </p:ext>
            </p:extLst>
          </p:nvPr>
        </p:nvGraphicFramePr>
        <p:xfrm>
          <a:off x="5309786" y="1085865"/>
          <a:ext cx="6491955" cy="564342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387864">
                  <a:extLst>
                    <a:ext uri="{9D8B030D-6E8A-4147-A177-3AD203B41FA5}">
                      <a16:colId xmlns:a16="http://schemas.microsoft.com/office/drawing/2014/main" val="1282416205"/>
                    </a:ext>
                  </a:extLst>
                </a:gridCol>
                <a:gridCol w="5104091">
                  <a:extLst>
                    <a:ext uri="{9D8B030D-6E8A-4147-A177-3AD203B41FA5}">
                      <a16:colId xmlns:a16="http://schemas.microsoft.com/office/drawing/2014/main" val="3712503693"/>
                    </a:ext>
                  </a:extLst>
                </a:gridCol>
              </a:tblGrid>
              <a:tr h="1306124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 недвижимом имуществе </a:t>
                      </a:r>
                      <a:endParaRPr lang="ru-RU" sz="1200" b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0510" algn="l"/>
                        </a:tabLst>
                      </a:pPr>
                      <a:r>
                        <a:rPr lang="ru-RU" sz="12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Недвижимое имущество: капитальное строение (инв. № 611/С-37057) – одноэтажное здание </a:t>
                      </a:r>
                      <a:r>
                        <a:rPr lang="ru-RU" sz="1200" b="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Михалевского</a:t>
                      </a:r>
                      <a:r>
                        <a:rPr lang="ru-RU" sz="12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сельского клуба-библиотеки с тремя пристройками, общая площадь 289,1 </a:t>
                      </a:r>
                      <a:r>
                        <a:rPr lang="ru-RU" sz="1200" b="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кв.м</a:t>
                      </a:r>
                      <a:r>
                        <a:rPr lang="ru-RU" sz="12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1970 года постройки, фундамент – бутобетон, стены – кирпичи, бревно, облицовка керамическим кирпичом, перегородки – бревно, перекрытия – дерево, крыша – асбестоцементный волнистый лист. 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2696603"/>
                  </a:ext>
                </a:extLst>
              </a:tr>
              <a:tr h="322903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Информация о земельном участке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kumimoji="0" lang="ru-RU" sz="1200" b="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Земельный участок площадью 0,1613 га. Целевое назначение: земельный участок для размещения объектов культурно-просветительного и зрелищного назначения (для обслуживания здания сельского Дома культуры).  Введены ограничения в использовании земельного участка </a:t>
                      </a:r>
                      <a:r>
                        <a:rPr kumimoji="0" lang="en-US" sz="1200" b="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/>
                      </a:r>
                      <a:br>
                        <a:rPr kumimoji="0" lang="en-US" sz="1200" b="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kumimoji="0" lang="ru-RU" sz="1200" b="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связи с расположением на природных территориях, подлежащих специальной охране (в </a:t>
                      </a:r>
                      <a:r>
                        <a:rPr kumimoji="0" lang="ru-RU" sz="1200" b="0" kern="120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водоохранной</a:t>
                      </a:r>
                      <a:r>
                        <a:rPr kumimoji="0" lang="ru-RU" sz="1200" b="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зоне  реки, водоема). </a:t>
                      </a:r>
                    </a:p>
                    <a:p>
                      <a:pPr algn="just">
                        <a:spcBef>
                          <a:spcPts val="600"/>
                        </a:spcBef>
                      </a:pPr>
                      <a:r>
                        <a:rPr kumimoji="0" lang="ru-RU" sz="1200" b="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Срок аренды земельного участка – 50 лет.</a:t>
                      </a: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2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установленном порядке предоставляется возможность изменения целевого назначения земельного участка и использования его (для размещения производственных объектов, объектов бытового обслуживания населения, </a:t>
                      </a:r>
                      <a:r>
                        <a:rPr lang="ru-RU" sz="1200" b="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объектов </a:t>
                      </a:r>
                      <a:r>
                        <a:rPr lang="ru-RU" sz="12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оказания туристических  услуг, складских помещений, объектов жилой застройки, объектов </a:t>
                      </a:r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физкультурно-оздоровительного </a:t>
                      </a:r>
                      <a:r>
                        <a:rPr lang="ru-RU" sz="12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спортивного назначения, ведения крестьянского (фермерского) хозяйства, объектов розничной торговли).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4168402"/>
                  </a:ext>
                </a:extLst>
              </a:tr>
              <a:tr h="541591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Начальная цена </a:t>
                      </a:r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продажи, </a:t>
                      </a:r>
                      <a:r>
                        <a:rPr lang="ru-RU" sz="12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рублей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Одна базовая величина на дату проведения аукциона</a:t>
                      </a:r>
                      <a:endParaRPr lang="ru-RU" sz="1200" b="0" i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9160381"/>
                  </a:ext>
                </a:extLst>
              </a:tr>
              <a:tr h="566678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Продавец 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spc="-1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Отдел идеологической работы, культуры и по делам молодежи Березинского районного исполнительного комитета,  </a:t>
                      </a:r>
                      <a:r>
                        <a:rPr lang="ru-RU" sz="1200" b="0" spc="-1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</a:t>
                      </a:r>
                      <a:r>
                        <a:rPr lang="ru-RU" sz="1200" b="0" spc="-1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(801715) 62511, 54677.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9377625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911188" y="242584"/>
            <a:ext cx="497102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Минская область, Березинский район, </a:t>
            </a:r>
          </a:p>
          <a:p>
            <a:pPr algn="just"/>
            <a:r>
              <a:rPr lang="ru-RU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 </a:t>
            </a:r>
            <a:r>
              <a:rPr lang="ru-RU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Михалево</a:t>
            </a:r>
            <a:r>
              <a:rPr lang="ru-RU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ул. Школьная, </a:t>
            </a:r>
            <a:r>
              <a:rPr lang="ru-RU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2А</a:t>
            </a:r>
            <a:endParaRPr lang="ru-RU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14042" y="281055"/>
            <a:ext cx="3832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0000">
              <a:tabLst>
                <a:tab pos="180000" algn="l"/>
              </a:tabLs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 от:	г. Минска – 112 км</a:t>
            </a:r>
          </a:p>
          <a:p>
            <a:pPr defTabSz="180000">
              <a:tabLst>
                <a:tab pos="180000" algn="l"/>
              </a:tabLs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		г. Березино – 17 км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65" y="1141542"/>
            <a:ext cx="4976501" cy="262715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465" y="3768696"/>
            <a:ext cx="4976501" cy="2960592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1776896" y="5999147"/>
            <a:ext cx="1077400" cy="418746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387122" y="3865567"/>
            <a:ext cx="545505" cy="28769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63BD-57A8-4EA5-87B9-B72FD17870DC}" type="slidenum">
              <a:rPr lang="ru-RU" smtClean="0">
                <a:solidFill>
                  <a:srgbClr val="D34817">
                    <a:shade val="75000"/>
                  </a:srgbClr>
                </a:solidFill>
              </a:rPr>
              <a:pPr/>
              <a:t>2</a:t>
            </a:fld>
            <a:endParaRPr lang="ru-RU">
              <a:solidFill>
                <a:srgbClr val="D34817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097266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962332"/>
              </p:ext>
            </p:extLst>
          </p:nvPr>
        </p:nvGraphicFramePr>
        <p:xfrm>
          <a:off x="5343970" y="1087130"/>
          <a:ext cx="6526138" cy="4683188"/>
        </p:xfrm>
        <a:graphic>
          <a:graphicData uri="http://schemas.openxmlformats.org/drawingml/2006/table">
            <a:tbl>
              <a:tblPr bandCol="1" bandRow="1" firstCol="1" firstRow="1" lastCol="1" lastRow="1">
                <a:tableStyleId>{5C22544A-7EE6-4342-B048-85BDC9FD1C3A}</a:tableStyleId>
              </a:tblPr>
              <a:tblGrid>
                <a:gridCol w="1410080">
                  <a:extLst>
                    <a:ext uri="{9D8B030D-6E8A-4147-A177-3AD203B41FA5}">
                      <a16:colId xmlns:a16="http://schemas.microsoft.com/office/drawing/2014/main" val="2157910231"/>
                    </a:ext>
                  </a:extLst>
                </a:gridCol>
                <a:gridCol w="5116058">
                  <a:extLst>
                    <a:ext uri="{9D8B030D-6E8A-4147-A177-3AD203B41FA5}">
                      <a16:colId xmlns:a16="http://schemas.microsoft.com/office/drawing/2014/main" val="265209047"/>
                    </a:ext>
                  </a:extLst>
                </a:gridCol>
              </a:tblGrid>
              <a:tr h="11406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b="0" dirty="0" lang="ru-RU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Сведения о предмете аукциона</a:t>
                      </a:r>
                      <a:endParaRPr b="0" dirty="0" lang="ru-RU" sz="1200">
                        <a:solidFill>
                          <a:schemeClr val="tx1"/>
                        </a:solidFill>
                        <a:effectLst/>
                        <a:latin charset="0" panose="02020603050405020304" pitchFamily="18" typeface="Times New Roman"/>
                        <a:ea charset="0" panose="02020603050405020304" pitchFamily="18" typeface="Times New Roman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algn="l" pos="270510"/>
                        </a:tabLst>
                      </a:pPr>
                      <a: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Недвижимое имущество: капитальное строение (инв. № 640/С-88027) – одноэтажное здание бани общей площадью 126,2 </a:t>
                      </a:r>
                      <a:r>
                        <a:rPr b="0" dirty="0" err="1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кв.м</a:t>
                      </a:r>
                      <a: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, 1985 года постройки, фундамент бетонный, стены кирпичные, оштукатурено, перегородки кирпичные, чердачные перекрытия железобетонные, крыша шиферная. </a:t>
                      </a:r>
                      <a:endParaRPr b="0" dirty="0" kern="1200" kumimoji="0" lang="ru-RU" sz="1200">
                        <a:solidFill>
                          <a:schemeClr val="tx1"/>
                        </a:solidFill>
                        <a:effectLst/>
                        <a:latin charset="0" panose="02020603050405020304" pitchFamily="18" typeface="Times New Roman"/>
                        <a:ea typeface="+mn-ea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8885228"/>
                  </a:ext>
                </a:extLst>
              </a:tr>
              <a:tr h="257694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b="0" dirty="0" lang="ru-RU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Информация о земельном участке</a:t>
                      </a:r>
                      <a:endParaRPr b="0" dirty="0" lang="ru-RU" sz="1200">
                        <a:solidFill>
                          <a:schemeClr val="tx1"/>
                        </a:solidFill>
                        <a:effectLst/>
                        <a:latin charset="0" panose="02020603050405020304" pitchFamily="18" typeface="Times New Roman"/>
                        <a:ea charset="0" panose="02020603050405020304" pitchFamily="18" typeface="Times New Roman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b="0" dirty="0" kern="1200" kumimoji="0" lang="ru-RU" smtClean="0" sz="1200">
                          <a:solidFill>
                            <a:sysClr lastClr="000000" val="windowText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Земельный участок площадью 0,1807 га. Целевое назначение: земельный участок для обслуживания здания бани. </a:t>
                      </a: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b="0" dirty="0" kern="1200" kumimoji="0" lang="ru-RU" smtClean="0" sz="1200">
                          <a:solidFill>
                            <a:sysClr lastClr="000000" val="windowText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Земельный участок предоставляется в аренду сроком на 50 лет.</a:t>
                      </a:r>
                    </a:p>
                    <a:p>
                      <a:pPr algn="just"/>
                      <a:r>
                        <a:rPr b="0" dirty="0" kern="1200" kumimoji="0" lang="ru-RU" smtClean="0" sz="1200">
                          <a:solidFill>
                            <a:sysClr lastClr="000000" val="windowText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Разрешено в установленном порядке изменение назначения недвижимого имущества и использование земельного участка для обслуживания объектов розничной торговли, общественного питания, культурно-бытового, производственно-складского, административно-офисного, учебного, коммунального, медицинско-оздоровительного либо одноквартирного жилого назначения.</a:t>
                      </a:r>
                      <a:endParaRPr b="0" dirty="0" kern="1200" kumimoji="0" lang="ru-RU" sz="1200">
                        <a:solidFill>
                          <a:sysClr lastClr="000000" val="windowText"/>
                        </a:solidFill>
                        <a:effectLst/>
                        <a:latin charset="0" panose="02020603050405020304" pitchFamily="18" typeface="Times New Roman"/>
                        <a:ea typeface="+mn-ea"/>
                        <a:cs charset="0" panose="02020603050405020304" pitchFamily="18" typeface="Times New Roman"/>
                      </a:endParaRPr>
                    </a:p>
                  </a:txBody>
                  <a:tcPr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4074226"/>
                  </a:ext>
                </a:extLst>
              </a:tr>
              <a:tr h="564476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b="0" dirty="0" lang="ru-RU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Начальная цена </a:t>
                      </a:r>
                      <a:r>
                        <a:rPr b="0" dirty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продажи</a:t>
                      </a:r>
                      <a:endParaRPr b="0" dirty="0" lang="ru-RU" sz="1200">
                        <a:solidFill>
                          <a:schemeClr val="tx1"/>
                        </a:solidFill>
                        <a:effectLst/>
                        <a:latin charset="0" panose="02020603050405020304" pitchFamily="18" typeface="Times New Roman"/>
                        <a:ea charset="0" panose="02020603050405020304" pitchFamily="18" typeface="Times New Roman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b="0" dirty="0" kern="1200" kumimoji="0" lang="ru-RU" smtClean="0" sz="1200">
                          <a:solidFill>
                            <a:sysClr lastClr="000000" val="windowText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26 500,00</a:t>
                      </a: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7941196"/>
                  </a:ext>
                </a:extLst>
              </a:tr>
              <a:tr h="401086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b="0" dirty="0" lang="ru-RU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Продавец </a:t>
                      </a:r>
                      <a:endParaRPr b="0" dirty="0" lang="ru-RU" sz="1200">
                        <a:solidFill>
                          <a:schemeClr val="tx1"/>
                        </a:solidFill>
                        <a:effectLst/>
                        <a:latin charset="0" panose="02020603050405020304" pitchFamily="18" typeface="Times New Roman"/>
                        <a:ea charset="0" panose="02020603050405020304" pitchFamily="18" typeface="Times New Roman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b="0" dirty="0" err="1" kern="1200" kumimoji="0" lang="ru-RU" smtClean="0" sz="1200">
                          <a:solidFill>
                            <a:sysClr lastClr="000000" val="windowText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Беличский</a:t>
                      </a:r>
                      <a:r>
                        <a:rPr b="0" dirty="0" kern="1200" kumimoji="0" lang="ru-RU" smtClean="0" sz="1200">
                          <a:solidFill>
                            <a:sysClr lastClr="000000" val="windowText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 сельский исполнительный комитет,  тел. (801795) 31486, 24798</a:t>
                      </a:r>
                      <a:endParaRPr b="0" dirty="0" kern="1200" kumimoji="0" lang="ru-RU" sz="1200">
                        <a:solidFill>
                          <a:sysClr lastClr="000000" val="windowText"/>
                        </a:solidFill>
                        <a:effectLst/>
                        <a:latin charset="0" panose="02020603050405020304" pitchFamily="18" typeface="Times New Roman"/>
                        <a:ea typeface="+mn-ea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649157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711150" y="242584"/>
            <a:ext cx="4103707" cy="64633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180000">
              <a:tabLst>
                <a:tab algn="l" pos="180000"/>
              </a:tabLst>
            </a:pPr>
            <a:r>
              <a:rPr b="1" dirty="0" lang="ru-RU">
                <a:latin charset="0" panose="02020603050405020304" pitchFamily="18" typeface="Times New Roman"/>
                <a:cs charset="0" panose="02020603050405020304" pitchFamily="18" typeface="Times New Roman"/>
              </a:rPr>
              <a:t>Расстояние от:	г. Минска – </a:t>
            </a:r>
            <a:r>
              <a:rPr b="1" dirty="0" lang="ru-RU" smtClean="0">
                <a:latin charset="0" panose="02020603050405020304" pitchFamily="18" typeface="Times New Roman"/>
                <a:cs charset="0" panose="02020603050405020304" pitchFamily="18" typeface="Times New Roman"/>
              </a:rPr>
              <a:t>122 </a:t>
            </a:r>
            <a:r>
              <a:rPr b="1" dirty="0" lang="ru-RU">
                <a:latin charset="0" panose="02020603050405020304" pitchFamily="18" typeface="Times New Roman"/>
                <a:cs charset="0" panose="02020603050405020304" pitchFamily="18" typeface="Times New Roman"/>
              </a:rPr>
              <a:t>км</a:t>
            </a:r>
          </a:p>
          <a:p>
            <a:pPr defTabSz="180000">
              <a:tabLst>
                <a:tab algn="l" pos="180000"/>
              </a:tabLst>
            </a:pPr>
            <a:r>
              <a:rPr b="1" dirty="0" lang="ru-RU">
                <a:latin charset="0" panose="02020603050405020304" pitchFamily="18" typeface="Times New Roman"/>
                <a:cs charset="0" panose="02020603050405020304" pitchFamily="18" typeface="Times New Roman"/>
              </a:rPr>
              <a:t>									</a:t>
            </a:r>
            <a:r>
              <a:rPr b="1" dirty="0" lang="ru-RU" smtClean="0">
                <a:latin charset="0" panose="02020603050405020304" pitchFamily="18" typeface="Times New Roman"/>
                <a:cs charset="0" panose="02020603050405020304" pitchFamily="18" typeface="Times New Roman"/>
              </a:rPr>
              <a:t>г. Слуцка </a:t>
            </a:r>
            <a:r>
              <a:rPr b="1" dirty="0" lang="ru-RU">
                <a:latin charset="0" panose="02020603050405020304" pitchFamily="18" typeface="Times New Roman"/>
                <a:cs charset="0" panose="02020603050405020304" pitchFamily="18" typeface="Times New Roman"/>
              </a:rPr>
              <a:t>– </a:t>
            </a:r>
            <a:r>
              <a:rPr b="1" dirty="0" lang="ru-RU" smtClean="0">
                <a:latin charset="0" panose="02020603050405020304" pitchFamily="18" typeface="Times New Roman"/>
                <a:cs charset="0" panose="02020603050405020304" pitchFamily="18" typeface="Times New Roman"/>
              </a:rPr>
              <a:t>20 </a:t>
            </a:r>
            <a:r>
              <a:rPr b="1" dirty="0" lang="ru-RU">
                <a:latin charset="0" panose="02020603050405020304" pitchFamily="18" typeface="Times New Roman"/>
                <a:cs charset="0" panose="02020603050405020304" pitchFamily="18" typeface="Times New Roman"/>
              </a:rPr>
              <a:t>км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94098" y="205741"/>
            <a:ext cx="47502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b="1" dirty="0" lang="ru-RU">
                <a:latin charset="0" panose="02020603050405020304" pitchFamily="18" typeface="Times New Roman"/>
                <a:cs charset="0" panose="02020603050405020304" pitchFamily="18" typeface="Times New Roman"/>
              </a:rPr>
              <a:t>Минская область, </a:t>
            </a:r>
            <a:r>
              <a:rPr b="1" dirty="0" lang="ru-RU" smtClean="0">
                <a:latin charset="0" panose="02020603050405020304" pitchFamily="18" typeface="Times New Roman"/>
                <a:cs charset="0" panose="02020603050405020304" pitchFamily="18" typeface="Times New Roman"/>
              </a:rPr>
              <a:t>Слуцкий </a:t>
            </a:r>
            <a:r>
              <a:rPr b="1" dirty="0" lang="ru-RU">
                <a:latin charset="0" panose="02020603050405020304" pitchFamily="18" typeface="Times New Roman"/>
                <a:cs charset="0" panose="02020603050405020304" pitchFamily="18" typeface="Times New Roman"/>
              </a:rPr>
              <a:t>район, </a:t>
            </a:r>
            <a:r>
              <a:rPr b="1" dirty="0" lang="ru-RU" smtClean="0">
                <a:latin charset="0" panose="02020603050405020304" pitchFamily="18" typeface="Times New Roman"/>
                <a:cs charset="0" panose="02020603050405020304" pitchFamily="18" typeface="Times New Roman"/>
              </a:rPr>
              <a:t/>
            </a:r>
            <a:br>
              <a:rPr b="1" dirty="0" lang="ru-RU" smtClean="0">
                <a:latin charset="0" panose="02020603050405020304" pitchFamily="18" typeface="Times New Roman"/>
                <a:cs charset="0" panose="02020603050405020304" pitchFamily="18" typeface="Times New Roman"/>
              </a:rPr>
            </a:br>
            <a:r>
              <a:rPr b="1" dirty="0" lang="ru-RU">
                <a:latin charset="0" panose="02020603050405020304" pitchFamily="18" typeface="Times New Roman"/>
                <a:cs charset="0" panose="02020603050405020304" pitchFamily="18" typeface="Times New Roman"/>
              </a:rPr>
              <a:t>д. </a:t>
            </a:r>
            <a:r>
              <a:rPr b="1" dirty="0" err="1" lang="ru-RU">
                <a:latin charset="0" panose="02020603050405020304" pitchFamily="18" typeface="Times New Roman"/>
                <a:cs charset="0" panose="02020603050405020304" pitchFamily="18" typeface="Times New Roman"/>
              </a:rPr>
              <a:t>Чижовка</a:t>
            </a:r>
            <a:r>
              <a:rPr b="1" dirty="0" lang="ru-RU">
                <a:latin charset="0" panose="02020603050405020304" pitchFamily="18" typeface="Times New Roman"/>
                <a:cs charset="0" panose="02020603050405020304" pitchFamily="18" typeface="Times New Roman"/>
              </a:rPr>
              <a:t>, ул. Колхозная, 1А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B94A63BD-57A8-4EA5-87B9-B72FD17870DC}" type="slidenum">
              <a:rPr lang="ru-RU" smtClean="0">
                <a:solidFill>
                  <a:srgbClr val="D34817">
                    <a:shade val="75000"/>
                  </a:srgbClr>
                </a:solidFill>
              </a:rPr>
              <a:pPr/>
              <a:t>20</a:t>
            </a:fld>
            <a:endParaRPr lang="ru-RU">
              <a:solidFill>
                <a:srgbClr val="D34817">
                  <a:shade val="75000"/>
                </a:srgb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cstate="print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2" t="184"/>
          <a:stretch/>
        </p:blipFill>
        <p:spPr>
          <a:xfrm>
            <a:off x="520931" y="1087129"/>
            <a:ext cx="4749338" cy="281153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b="120" l="88" r="84" t="110"/>
          <a:stretch/>
        </p:blipFill>
        <p:spPr>
          <a:xfrm>
            <a:off x="469321" y="3898668"/>
            <a:ext cx="4800947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934527"/>
      </p:ext>
    </p:extLst>
  </p:cSld>
  <p:clrMapOvr>
    <a:masterClrMapping/>
  </p:clrMapOvr>
  <p:transition advClick="0" advTm="5000" spd="slow">
    <p:wipe/>
  </p:transition>
  <p:timing>
    <p:tnLst>
      <p:par>
        <p:cTn dur="indefinite" id="1" nodeType="tmRoot" restart="never"/>
      </p:par>
    </p:tnLst>
  </p:timing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311219"/>
              </p:ext>
            </p:extLst>
          </p:nvPr>
        </p:nvGraphicFramePr>
        <p:xfrm>
          <a:off x="5352516" y="1102407"/>
          <a:ext cx="6483409" cy="5503493"/>
        </p:xfrm>
        <a:graphic>
          <a:graphicData uri="http://schemas.openxmlformats.org/drawingml/2006/table">
            <a:tbl>
              <a:tblPr bandCol="1" bandRow="1" firstCol="1" firstRow="1" lastCol="1" lastRow="1">
                <a:tableStyleId>{5C22544A-7EE6-4342-B048-85BDC9FD1C3A}</a:tableStyleId>
              </a:tblPr>
              <a:tblGrid>
                <a:gridCol w="1400847">
                  <a:extLst>
                    <a:ext uri="{9D8B030D-6E8A-4147-A177-3AD203B41FA5}">
                      <a16:colId xmlns:a16="http://schemas.microsoft.com/office/drawing/2014/main" val="934730647"/>
                    </a:ext>
                  </a:extLst>
                </a:gridCol>
                <a:gridCol w="5082562">
                  <a:extLst>
                    <a:ext uri="{9D8B030D-6E8A-4147-A177-3AD203B41FA5}">
                      <a16:colId xmlns:a16="http://schemas.microsoft.com/office/drawing/2014/main" val="1282963815"/>
                    </a:ext>
                  </a:extLst>
                </a:gridCol>
              </a:tblGrid>
              <a:tr h="1435708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b="0" lang="ru-RU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Сведения о недвижимом имуществе </a:t>
                      </a:r>
                      <a:endParaRPr b="0" lang="ru-RU" sz="1200">
                        <a:solidFill>
                          <a:schemeClr val="tx1"/>
                        </a:solidFill>
                        <a:effectLst/>
                        <a:latin charset="0" panose="02020603050405020304" pitchFamily="18" typeface="Times New Roman"/>
                        <a:ea charset="0" panose="02020603050405020304" pitchFamily="18" typeface="Times New Roman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algn="l" pos="270510"/>
                        </a:tabLst>
                      </a:pPr>
                      <a: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Недвижимое имущество: капитальное строение (инв. № 614/С-46683) – одноэтажное здание дома социальных услуг с пристройкой, общая площадь 76,4 </a:t>
                      </a:r>
                      <a:r>
                        <a:rPr b="0" dirty="0" err="1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кв.м</a:t>
                      </a:r>
                      <a: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, 1979 года постройки, фундамент – бутобетон, стены – бревно, облицовка силикатным кирпичом, перекрытия – дерево, крыша – асбестоцементный волнистый лист.</a:t>
                      </a:r>
                      <a:endParaRPr b="0" dirty="0" kern="1200" kumimoji="0" lang="ru-RU" sz="1200">
                        <a:solidFill>
                          <a:schemeClr val="tx1"/>
                        </a:solidFill>
                        <a:effectLst/>
                        <a:latin charset="0" panose="02020603050405020304" pitchFamily="18" typeface="Times New Roman"/>
                        <a:ea typeface="+mn-ea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0389381"/>
                  </a:ext>
                </a:extLst>
              </a:tr>
              <a:tr h="269195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b="0" dirty="0" lang="ru-RU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Информация о земельном участке</a:t>
                      </a:r>
                      <a:endParaRPr b="0" dirty="0" lang="ru-RU" sz="1200">
                        <a:solidFill>
                          <a:schemeClr val="tx1"/>
                        </a:solidFill>
                        <a:effectLst/>
                        <a:latin charset="0" panose="02020603050405020304" pitchFamily="18" typeface="Times New Roman"/>
                        <a:ea charset="0" panose="02020603050405020304" pitchFamily="18" typeface="Times New Roman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Земельный участок площадью 0,1054 га. Целевое назначение: земельный участок для обслуживания дома социальных услуг. Введены ограничения в использовании части земельного участка площадью 0,0018 га в связи с расположением в охранных зонах электрических сетей напряжением до 1000 вольт. </a:t>
                      </a: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Земельный участок предоставляется в аренду сроком на 99 лет.</a:t>
                      </a:r>
                    </a:p>
                    <a:p>
                      <a:pPr algn="just"/>
                      <a: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Победителю аукциона либо единственному   участнику </a:t>
                      </a:r>
                      <a:r>
                        <a:rPr b="0" dirty="0" err="1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несостявшегося</a:t>
                      </a:r>
                      <a: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 аукциона использовать земельный участок  для обслуживания дома социальных услуг с возможным изменением целевого назначения земельного участка и использование его для целей жилищного строительства, для строительства общественных, административных и торговых зданий и сооружений при условии проведения проектных работ в установленном законодательством порядке.</a:t>
                      </a: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4365484"/>
                  </a:ext>
                </a:extLst>
              </a:tr>
              <a:tr h="657979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b="0" dirty="0" kern="1200" kumimoji="0" lang="ru-RU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Начальная цена </a:t>
                      </a:r>
                      <a: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продажи, </a:t>
                      </a:r>
                      <a:r>
                        <a:rPr b="0" dirty="0" kern="1200" kumimoji="0" lang="ru-RU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рублей</a:t>
                      </a: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20 400,00</a:t>
                      </a:r>
                      <a:endParaRPr b="0" dirty="0" kern="1200" kumimoji="0" lang="ru-RU" sz="1200">
                        <a:solidFill>
                          <a:schemeClr val="tx1"/>
                        </a:solidFill>
                        <a:effectLst/>
                        <a:latin charset="0" panose="02020603050405020304" pitchFamily="18" typeface="Times New Roman"/>
                        <a:ea typeface="+mn-ea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2241965"/>
                  </a:ext>
                </a:extLst>
              </a:tr>
              <a:tr h="717854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b="0" dirty="0" lang="ru-RU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Продавец </a:t>
                      </a:r>
                      <a:endParaRPr b="0" dirty="0" lang="ru-RU" sz="1200">
                        <a:solidFill>
                          <a:schemeClr val="tx1"/>
                        </a:solidFill>
                        <a:effectLst/>
                        <a:latin charset="0" panose="02020603050405020304" pitchFamily="18" typeface="Times New Roman"/>
                        <a:ea charset="0" panose="02020603050405020304" pitchFamily="18" typeface="Times New Roman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b="0" dirty="0" err="1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Жодинский</a:t>
                      </a:r>
                      <a: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 сельский исполнительный комитет, тел. (801775) 67174, 67449</a:t>
                      </a:r>
                      <a:endParaRPr b="0" dirty="0" kern="1200" kumimoji="0" lang="ru-RU" sz="1200">
                        <a:solidFill>
                          <a:schemeClr val="tx1"/>
                        </a:solidFill>
                        <a:effectLst/>
                        <a:latin charset="0" panose="02020603050405020304" pitchFamily="18" typeface="Times New Roman"/>
                        <a:ea typeface="+mn-ea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0887651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14636" y="242584"/>
            <a:ext cx="4848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b="1" dirty="0" lang="ru-RU">
                <a:solidFill>
                  <a:sysClr lastClr="000000" val="windowText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Минская область, </a:t>
            </a:r>
            <a:r>
              <a:rPr b="1" dirty="0" err="1" lang="ru-RU" smtClean="0">
                <a:solidFill>
                  <a:sysClr lastClr="000000" val="windowText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Смолевичский</a:t>
            </a:r>
            <a:r>
              <a:rPr b="1" dirty="0" lang="ru-RU" smtClean="0">
                <a:solidFill>
                  <a:sysClr lastClr="000000" val="windowText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lang="ru-RU">
                <a:solidFill>
                  <a:sysClr lastClr="000000" val="windowText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район, </a:t>
            </a:r>
            <a:r>
              <a:rPr b="1" dirty="0" lang="ru-RU" smtClean="0">
                <a:solidFill>
                  <a:sysClr lastClr="000000" val="windowText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br>
              <a:rPr b="1" dirty="0" lang="ru-RU" smtClean="0">
                <a:solidFill>
                  <a:sysClr lastClr="000000" val="windowText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</a:br>
            <a:r>
              <a:rPr b="1" dirty="0" lang="ru-RU">
                <a:solidFill>
                  <a:sysClr lastClr="000000" val="windowText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д. </a:t>
            </a:r>
            <a:r>
              <a:rPr b="1" dirty="0" err="1" lang="ru-RU">
                <a:solidFill>
                  <a:sysClr lastClr="000000" val="windowText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Поддубье</a:t>
            </a:r>
            <a:r>
              <a:rPr b="1" dirty="0" lang="ru-RU">
                <a:solidFill>
                  <a:sysClr lastClr="000000" val="windowText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, ул. Центральная, 69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11150" y="242584"/>
            <a:ext cx="5273585" cy="64633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180000">
              <a:tabLst>
                <a:tab algn="l" pos="180000"/>
              </a:tabLst>
            </a:pPr>
            <a:r>
              <a:rPr b="1" dirty="0" lang="ru-RU">
                <a:latin charset="0" panose="02020603050405020304" pitchFamily="18" typeface="Times New Roman"/>
                <a:cs charset="0" panose="02020603050405020304" pitchFamily="18" typeface="Times New Roman"/>
              </a:rPr>
              <a:t>Расстояние от:	г. Минска – </a:t>
            </a:r>
            <a:r>
              <a:rPr b="1" dirty="0" lang="ru-RU" smtClean="0">
                <a:latin charset="0" panose="02020603050405020304" pitchFamily="18" typeface="Times New Roman"/>
                <a:cs charset="0" panose="02020603050405020304" pitchFamily="18" typeface="Times New Roman"/>
              </a:rPr>
              <a:t>62 </a:t>
            </a:r>
            <a:r>
              <a:rPr b="1" dirty="0" lang="ru-RU">
                <a:latin charset="0" panose="02020603050405020304" pitchFamily="18" typeface="Times New Roman"/>
                <a:cs charset="0" panose="02020603050405020304" pitchFamily="18" typeface="Times New Roman"/>
              </a:rPr>
              <a:t>км</a:t>
            </a:r>
          </a:p>
          <a:p>
            <a:pPr defTabSz="180000">
              <a:tabLst>
                <a:tab algn="l" pos="180000"/>
              </a:tabLst>
            </a:pPr>
            <a:r>
              <a:rPr b="1" dirty="0" lang="ru-RU">
                <a:latin charset="0" panose="02020603050405020304" pitchFamily="18" typeface="Times New Roman"/>
                <a:cs charset="0" panose="02020603050405020304" pitchFamily="18" typeface="Times New Roman"/>
              </a:rPr>
              <a:t>									г. </a:t>
            </a:r>
            <a:r>
              <a:rPr b="1" dirty="0" lang="ru-RU" smtClean="0">
                <a:latin charset="0" panose="02020603050405020304" pitchFamily="18" typeface="Times New Roman"/>
                <a:cs charset="0" panose="02020603050405020304" pitchFamily="18" typeface="Times New Roman"/>
              </a:rPr>
              <a:t>Смолевичи – 23 </a:t>
            </a:r>
            <a:r>
              <a:rPr b="1" dirty="0" lang="ru-RU">
                <a:latin charset="0" panose="02020603050405020304" pitchFamily="18" typeface="Times New Roman"/>
                <a:cs charset="0" panose="02020603050405020304" pitchFamily="18" typeface="Times New Roman"/>
              </a:rPr>
              <a:t>км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B94A63BD-57A8-4EA5-87B9-B72FD17870DC}" type="slidenum">
              <a:rPr lang="ru-RU" smtClean="0">
                <a:solidFill>
                  <a:srgbClr val="D34817">
                    <a:shade val="75000"/>
                  </a:srgbClr>
                </a:solidFill>
              </a:rPr>
              <a:pPr/>
              <a:t>21</a:t>
            </a:fld>
            <a:endParaRPr lang="ru-RU">
              <a:solidFill>
                <a:srgbClr val="D34817">
                  <a:shade val="75000"/>
                </a:srgb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cstate="print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1"/>
          <a:stretch/>
        </p:blipFill>
        <p:spPr>
          <a:xfrm>
            <a:off x="515388" y="1102407"/>
            <a:ext cx="4746567" cy="292095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b="131" l="89" r="114" t="82"/>
          <a:stretch/>
        </p:blipFill>
        <p:spPr>
          <a:xfrm>
            <a:off x="515388" y="4023360"/>
            <a:ext cx="4746567" cy="269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019386"/>
      </p:ext>
    </p:extLst>
  </p:cSld>
  <p:clrMapOvr>
    <a:masterClrMapping/>
  </p:clrMapOvr>
  <p:transition advClick="0" advTm="5000" spd="slow">
    <p:wipe/>
  </p:transition>
  <p:timing>
    <p:tnLst>
      <p:par>
        <p:cTn dur="indefinite" id="1" nodeType="tmRoot" restart="never"/>
      </p:par>
    </p:tnLst>
  </p:timing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687528"/>
              </p:ext>
            </p:extLst>
          </p:nvPr>
        </p:nvGraphicFramePr>
        <p:xfrm>
          <a:off x="5352516" y="1102407"/>
          <a:ext cx="6483409" cy="5503493"/>
        </p:xfrm>
        <a:graphic>
          <a:graphicData uri="http://schemas.openxmlformats.org/drawingml/2006/table">
            <a:tbl>
              <a:tblPr bandCol="1" bandRow="1" firstCol="1" firstRow="1" lastCol="1" lastRow="1">
                <a:tableStyleId>{5C22544A-7EE6-4342-B048-85BDC9FD1C3A}</a:tableStyleId>
              </a:tblPr>
              <a:tblGrid>
                <a:gridCol w="1400847">
                  <a:extLst>
                    <a:ext uri="{9D8B030D-6E8A-4147-A177-3AD203B41FA5}">
                      <a16:colId xmlns:a16="http://schemas.microsoft.com/office/drawing/2014/main" val="934730647"/>
                    </a:ext>
                  </a:extLst>
                </a:gridCol>
                <a:gridCol w="5082562">
                  <a:extLst>
                    <a:ext uri="{9D8B030D-6E8A-4147-A177-3AD203B41FA5}">
                      <a16:colId xmlns:a16="http://schemas.microsoft.com/office/drawing/2014/main" val="1282963815"/>
                    </a:ext>
                  </a:extLst>
                </a:gridCol>
              </a:tblGrid>
              <a:tr h="1435708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b="0" lang="ru-RU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Сведения о недвижимом имуществе </a:t>
                      </a:r>
                      <a:endParaRPr b="0" lang="ru-RU" sz="1200">
                        <a:solidFill>
                          <a:schemeClr val="tx1"/>
                        </a:solidFill>
                        <a:effectLst/>
                        <a:latin charset="0" panose="02020603050405020304" pitchFamily="18" typeface="Times New Roman"/>
                        <a:ea charset="0" panose="02020603050405020304" pitchFamily="18" typeface="Times New Roman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algn="l" pos="270510"/>
                        </a:tabLst>
                      </a:pPr>
                      <a: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Недвижимое имущество: капитальное строение (инв. № 623/С-39093 ) – одноэтажное здание пункта приготовления травяной муки с пристройкой, общая площадь 880,3 </a:t>
                      </a:r>
                      <a:r>
                        <a:rPr b="0" dirty="0" err="1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кв.м</a:t>
                      </a:r>
                      <a: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, фундамент – бутобетон, стены – блок, столбы металлические, панели железобетонные, окрашено, перекрытия – плита железобетонная, крыша – асбестоцементный волнистый лист.</a:t>
                      </a:r>
                      <a:endParaRPr b="0" dirty="0" kern="1200" kumimoji="0" lang="ru-RU" sz="1200">
                        <a:solidFill>
                          <a:schemeClr val="tx1"/>
                        </a:solidFill>
                        <a:effectLst/>
                        <a:latin charset="0" panose="02020603050405020304" pitchFamily="18" typeface="Times New Roman"/>
                        <a:ea typeface="+mn-ea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0389381"/>
                  </a:ext>
                </a:extLst>
              </a:tr>
              <a:tr h="269195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b="0" dirty="0" lang="ru-RU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Информация о земельном участке</a:t>
                      </a:r>
                      <a:endParaRPr b="0" dirty="0" lang="ru-RU" sz="1200">
                        <a:solidFill>
                          <a:schemeClr val="tx1"/>
                        </a:solidFill>
                        <a:effectLst/>
                        <a:latin charset="0" panose="02020603050405020304" pitchFamily="18" typeface="Times New Roman"/>
                        <a:ea charset="0" panose="02020603050405020304" pitchFamily="18" typeface="Times New Roman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Земельный участок площадью 0,1747 га. Целевое назначение: земельный участок для обслуживания пункта приготовления травяной муки. Введены ограничения в использовании земельного участка в связи с расположением в придорожных полосах (контролируемых зонах) автомобильных дорог. </a:t>
                      </a: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Земельный участок предоставляется в аренду сроком на 50 лет со дня государственной регистрации права аренды земельного участка в территориальной организации по государственной регистрации.</a:t>
                      </a:r>
                    </a:p>
                    <a:p>
                      <a:pPr algn="just"/>
                      <a: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В установленном порядке предоставляется возможность изменения целевого назначения земельного участка в случае изменения целевого назначения недвижимого имущества и использование его для складских и производственных объектов.</a:t>
                      </a: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4365484"/>
                  </a:ext>
                </a:extLst>
              </a:tr>
              <a:tr h="657979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b="0" dirty="0" kern="1200" kumimoji="0" lang="ru-RU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Начальная цена </a:t>
                      </a:r>
                      <a: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продажи, </a:t>
                      </a:r>
                      <a:r>
                        <a:rPr b="0" dirty="0" kern="1200" kumimoji="0" lang="ru-RU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рублей</a:t>
                      </a: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123 000,00</a:t>
                      </a:r>
                      <a:endParaRPr b="0" dirty="0" kern="1200" kumimoji="0" lang="ru-RU" sz="1200">
                        <a:solidFill>
                          <a:schemeClr val="tx1"/>
                        </a:solidFill>
                        <a:effectLst/>
                        <a:latin charset="0" panose="02020603050405020304" pitchFamily="18" typeface="Times New Roman"/>
                        <a:ea typeface="+mn-ea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2241965"/>
                  </a:ext>
                </a:extLst>
              </a:tr>
              <a:tr h="717854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b="0" dirty="0" lang="ru-RU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Продавец </a:t>
                      </a:r>
                      <a:endParaRPr b="0" dirty="0" lang="ru-RU" sz="1200">
                        <a:solidFill>
                          <a:schemeClr val="tx1"/>
                        </a:solidFill>
                        <a:effectLst/>
                        <a:latin charset="0" panose="02020603050405020304" pitchFamily="18" typeface="Times New Roman"/>
                        <a:ea charset="0" panose="02020603050405020304" pitchFamily="18" typeface="Times New Roman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Производственное районное унитарное предприятие «Экспериментальная база имени Котовского», тел. (801718) 49234, 68643</a:t>
                      </a:r>
                      <a:endParaRPr b="0" dirty="0" kern="1200" kumimoji="0" lang="ru-RU" sz="1200">
                        <a:solidFill>
                          <a:schemeClr val="tx1"/>
                        </a:solidFill>
                        <a:effectLst/>
                        <a:latin charset="0" panose="02020603050405020304" pitchFamily="18" typeface="Times New Roman"/>
                        <a:ea typeface="+mn-ea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0887651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14636" y="242584"/>
            <a:ext cx="4848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b="1" dirty="0" lang="ru-RU">
                <a:solidFill>
                  <a:sysClr lastClr="000000" val="windowText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Минская область, </a:t>
            </a:r>
            <a:r>
              <a:rPr b="1" dirty="0" err="1" lang="ru-RU" smtClean="0">
                <a:solidFill>
                  <a:sysClr lastClr="000000" val="windowText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Узденский</a:t>
            </a:r>
            <a:r>
              <a:rPr b="1" dirty="0" lang="ru-RU" smtClean="0">
                <a:solidFill>
                  <a:sysClr lastClr="000000" val="windowText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район,</a:t>
            </a:r>
            <a:br>
              <a:rPr b="1" dirty="0" lang="ru-RU" smtClean="0">
                <a:solidFill>
                  <a:sysClr lastClr="000000" val="windowText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</a:br>
            <a:r>
              <a:rPr b="1" dirty="0" err="1" lang="ru-RU">
                <a:solidFill>
                  <a:sysClr lastClr="000000" val="windowText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Дещенский</a:t>
            </a:r>
            <a:r>
              <a:rPr b="1" dirty="0" lang="ru-RU">
                <a:solidFill>
                  <a:sysClr lastClr="000000" val="windowText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с/с, 25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11150" y="242584"/>
            <a:ext cx="5273585" cy="64633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180000">
              <a:tabLst>
                <a:tab algn="l" pos="180000"/>
              </a:tabLst>
            </a:pPr>
            <a:r>
              <a:rPr b="1" dirty="0" lang="ru-RU">
                <a:latin charset="0" panose="02020603050405020304" pitchFamily="18" typeface="Times New Roman"/>
                <a:cs charset="0" panose="02020603050405020304" pitchFamily="18" typeface="Times New Roman"/>
              </a:rPr>
              <a:t>Расстояние от:	г. Минска – </a:t>
            </a:r>
            <a:r>
              <a:rPr b="1" dirty="0" lang="ru-RU" smtClean="0">
                <a:latin charset="0" panose="02020603050405020304" pitchFamily="18" typeface="Times New Roman"/>
                <a:cs charset="0" panose="02020603050405020304" pitchFamily="18" typeface="Times New Roman"/>
              </a:rPr>
              <a:t>48 </a:t>
            </a:r>
            <a:r>
              <a:rPr b="1" dirty="0" lang="ru-RU">
                <a:latin charset="0" panose="02020603050405020304" pitchFamily="18" typeface="Times New Roman"/>
                <a:cs charset="0" panose="02020603050405020304" pitchFamily="18" typeface="Times New Roman"/>
              </a:rPr>
              <a:t>км</a:t>
            </a:r>
          </a:p>
          <a:p>
            <a:pPr defTabSz="180000">
              <a:tabLst>
                <a:tab algn="l" pos="180000"/>
              </a:tabLst>
            </a:pPr>
            <a:r>
              <a:rPr b="1" dirty="0" lang="ru-RU">
                <a:latin charset="0" panose="02020603050405020304" pitchFamily="18" typeface="Times New Roman"/>
                <a:cs charset="0" panose="02020603050405020304" pitchFamily="18" typeface="Times New Roman"/>
              </a:rPr>
              <a:t>									г. </a:t>
            </a:r>
            <a:r>
              <a:rPr b="1" dirty="0" lang="ru-RU" smtClean="0">
                <a:latin charset="0" panose="02020603050405020304" pitchFamily="18" typeface="Times New Roman"/>
                <a:cs charset="0" panose="02020603050405020304" pitchFamily="18" typeface="Times New Roman"/>
              </a:rPr>
              <a:t>Узда – 31 </a:t>
            </a:r>
            <a:r>
              <a:rPr b="1" dirty="0" lang="ru-RU">
                <a:latin charset="0" panose="02020603050405020304" pitchFamily="18" typeface="Times New Roman"/>
                <a:cs charset="0" panose="02020603050405020304" pitchFamily="18" typeface="Times New Roman"/>
              </a:rPr>
              <a:t>км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B94A63BD-57A8-4EA5-87B9-B72FD17870DC}" type="slidenum">
              <a:rPr lang="ru-RU" smtClean="0">
                <a:solidFill>
                  <a:srgbClr val="D34817">
                    <a:shade val="75000"/>
                  </a:srgbClr>
                </a:solidFill>
              </a:rPr>
              <a:pPr/>
              <a:t>22</a:t>
            </a:fld>
            <a:endParaRPr lang="ru-RU">
              <a:solidFill>
                <a:srgbClr val="D34817">
                  <a:shade val="75000"/>
                </a:srgb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" t="69"/>
          <a:stretch/>
        </p:blipFill>
        <p:spPr>
          <a:xfrm>
            <a:off x="598516" y="1102407"/>
            <a:ext cx="4605189" cy="26455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b="173" l="20" r="68" t="42"/>
          <a:stretch/>
        </p:blipFill>
        <p:spPr>
          <a:xfrm>
            <a:off x="598515" y="3747932"/>
            <a:ext cx="4605189" cy="285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996893"/>
      </p:ext>
    </p:extLst>
  </p:cSld>
  <p:clrMapOvr>
    <a:masterClrMapping/>
  </p:clrMapOvr>
  <p:transition advClick="0" advTm="5000" spd="slow">
    <p:wipe/>
  </p:transition>
  <p:timing>
    <p:tnLst>
      <p:par>
        <p:cTn dur="indefinite" id="1" nodeType="tmRoot" restart="never"/>
      </p:par>
    </p:tnLst>
  </p:timing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418639"/>
              </p:ext>
            </p:extLst>
          </p:nvPr>
        </p:nvGraphicFramePr>
        <p:xfrm>
          <a:off x="5352516" y="1102407"/>
          <a:ext cx="6483409" cy="5579739"/>
        </p:xfrm>
        <a:graphic>
          <a:graphicData uri="http://schemas.openxmlformats.org/drawingml/2006/table">
            <a:tbl>
              <a:tblPr bandCol="1" bandRow="1" firstCol="1" firstRow="1" lastCol="1" lastRow="1">
                <a:tableStyleId>{5C22544A-7EE6-4342-B048-85BDC9FD1C3A}</a:tableStyleId>
              </a:tblPr>
              <a:tblGrid>
                <a:gridCol w="1400847">
                  <a:extLst>
                    <a:ext uri="{9D8B030D-6E8A-4147-A177-3AD203B41FA5}">
                      <a16:colId xmlns:a16="http://schemas.microsoft.com/office/drawing/2014/main" val="934730647"/>
                    </a:ext>
                  </a:extLst>
                </a:gridCol>
                <a:gridCol w="5082562">
                  <a:extLst>
                    <a:ext uri="{9D8B030D-6E8A-4147-A177-3AD203B41FA5}">
                      <a16:colId xmlns:a16="http://schemas.microsoft.com/office/drawing/2014/main" val="1282963815"/>
                    </a:ext>
                  </a:extLst>
                </a:gridCol>
              </a:tblGrid>
              <a:tr h="1411616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b="0" lang="ru-RU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Сведения о недвижимом имуществе </a:t>
                      </a:r>
                      <a:endParaRPr b="0" lang="ru-RU" sz="1200">
                        <a:solidFill>
                          <a:schemeClr val="tx1"/>
                        </a:solidFill>
                        <a:effectLst/>
                        <a:latin charset="0" panose="02020603050405020304" pitchFamily="18" typeface="Times New Roman"/>
                        <a:ea charset="0" panose="02020603050405020304" pitchFamily="18" typeface="Times New Roman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algn="l" pos="270510"/>
                        </a:tabLst>
                      </a:pPr>
                      <a: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Недвижимое имущество: капитальное строение (инв. № 623/С-57628) – одноэтажное здание </a:t>
                      </a:r>
                      <a:r>
                        <a:rPr b="0" dirty="0" err="1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Узденской</a:t>
                      </a:r>
                      <a: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 районной детской библиотеки с тремя пристройками, теневым навесом и крыльцами, общая площадь 231,6 </a:t>
                      </a:r>
                      <a:r>
                        <a:rPr b="0" dirty="0" err="1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кв.м</a:t>
                      </a:r>
                      <a: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, 1936 года постройки, фундамент – бутобетон, стены  бревенчатые, облицованные кирпичом, перегородки бревенчатые, чердачные перекрытия – деревянные балки с настилом из досок, крыша – шифер.</a:t>
                      </a:r>
                      <a:endParaRPr b="0" dirty="0" kern="1200" kumimoji="0" lang="ru-RU" sz="1200">
                        <a:solidFill>
                          <a:schemeClr val="tx1"/>
                        </a:solidFill>
                        <a:effectLst/>
                        <a:latin charset="0" panose="02020603050405020304" pitchFamily="18" typeface="Times New Roman"/>
                        <a:ea typeface="+mn-ea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0389381"/>
                  </a:ext>
                </a:extLst>
              </a:tr>
              <a:tr h="284701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b="0" dirty="0" lang="ru-RU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Информация о земельном участке</a:t>
                      </a:r>
                      <a:endParaRPr b="0" dirty="0" lang="ru-RU" sz="1200">
                        <a:solidFill>
                          <a:schemeClr val="tx1"/>
                        </a:solidFill>
                        <a:effectLst/>
                        <a:latin charset="0" panose="02020603050405020304" pitchFamily="18" typeface="Times New Roman"/>
                        <a:ea charset="0" panose="02020603050405020304" pitchFamily="18" typeface="Times New Roman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Земельный участок площадью 0,071 га. Целевое назначение: земельный участок для обслуживания районной детской библиотеки (для размещения объектов культурно-просветительного и зрелищного назначения). Введены ограничения в использовании части земельного участка площадью 0,0155 га в связи с расположением в охранных зонах сетей и сооружений канализации. </a:t>
                      </a: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Земельный участок предоставляется в аренду сроком на 50 лет со дня государственной регистрации права аренды земельного участка в территориальной организации по государственной регистрации.</a:t>
                      </a:r>
                    </a:p>
                    <a:p>
                      <a:pPr algn="just"/>
                      <a: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В установленном порядке предоставляется возможность изменения целевого назначения земельного участка в случае изменения целевого назначения недвижимого имущества и использование его для административных, общественных, торговых, жилых объектов, предприятий по обслуживанию населения и других производств, размещение которых допускается в зоне жилой застройки.</a:t>
                      </a: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4365484"/>
                  </a:ext>
                </a:extLst>
              </a:tr>
              <a:tr h="56671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b="0" dirty="0" kern="1200" kumimoji="0" lang="ru-RU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Начальная цена </a:t>
                      </a:r>
                      <a: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продажи, </a:t>
                      </a:r>
                      <a:r>
                        <a:rPr b="0" dirty="0" kern="1200" kumimoji="0" lang="ru-RU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рублей</a:t>
                      </a: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14 540,00</a:t>
                      </a:r>
                    </a:p>
                    <a:p>
                      <a:pPr algn="l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0" dirty="0" i="1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Начальная цена понижена на 80 %</a:t>
                      </a:r>
                      <a:endParaRPr b="0" dirty="0" i="1" lang="ru-RU" smtClean="0" sz="1200">
                        <a:solidFill>
                          <a:schemeClr val="tx1"/>
                        </a:solidFill>
                        <a:effectLst/>
                        <a:latin charset="0" panose="02020603050405020304" pitchFamily="18" typeface="Times New Roman"/>
                        <a:ea charset="0" panose="02020603050405020304" pitchFamily="18" typeface="Times New Roman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2241965"/>
                  </a:ext>
                </a:extLst>
              </a:tr>
              <a:tr h="705808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b="0" dirty="0" lang="ru-RU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Продавец </a:t>
                      </a:r>
                      <a:endParaRPr b="0" dirty="0" lang="ru-RU" sz="1200">
                        <a:solidFill>
                          <a:schemeClr val="tx1"/>
                        </a:solidFill>
                        <a:effectLst/>
                        <a:latin charset="0" panose="02020603050405020304" pitchFamily="18" typeface="Times New Roman"/>
                        <a:ea charset="0" panose="02020603050405020304" pitchFamily="18" typeface="Times New Roman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Районное унитарное предприятие «</a:t>
                      </a:r>
                      <a:r>
                        <a:rPr b="0" dirty="0" err="1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Узденское</a:t>
                      </a:r>
                      <a: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 ЖКХ»,  тел. (801718) 68597, 68595</a:t>
                      </a:r>
                      <a:endParaRPr b="0" dirty="0" kern="1200" kumimoji="0" lang="ru-RU" sz="1200">
                        <a:solidFill>
                          <a:schemeClr val="tx1"/>
                        </a:solidFill>
                        <a:effectLst/>
                        <a:latin charset="0" panose="02020603050405020304" pitchFamily="18" typeface="Times New Roman"/>
                        <a:ea typeface="+mn-ea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0887651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14636" y="242584"/>
            <a:ext cx="3000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b="1" dirty="0" lang="ru-RU">
                <a:solidFill>
                  <a:sysClr lastClr="000000" val="windowText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Минская область, </a:t>
            </a:r>
            <a:r>
              <a:rPr b="1" dirty="0" lang="ru-RU" smtClean="0">
                <a:solidFill>
                  <a:sysClr lastClr="000000" val="windowText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г. Узда, ул</a:t>
            </a:r>
            <a:r>
              <a:rPr b="1" dirty="0" lang="ru-RU">
                <a:solidFill>
                  <a:sysClr lastClr="000000" val="windowText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. Первомайская, 57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11150" y="242584"/>
            <a:ext cx="5273585" cy="64633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180000">
              <a:tabLst>
                <a:tab algn="l" pos="180000"/>
              </a:tabLst>
            </a:pPr>
            <a:r>
              <a:rPr b="1" dirty="0" lang="ru-RU">
                <a:latin charset="0" panose="02020603050405020304" pitchFamily="18" typeface="Times New Roman"/>
                <a:cs charset="0" panose="02020603050405020304" pitchFamily="18" typeface="Times New Roman"/>
              </a:rPr>
              <a:t>Расстояние от:	г. Минска – </a:t>
            </a:r>
            <a:r>
              <a:rPr b="1" dirty="0" lang="ru-RU" smtClean="0">
                <a:latin charset="0" panose="02020603050405020304" pitchFamily="18" typeface="Times New Roman"/>
                <a:cs charset="0" panose="02020603050405020304" pitchFamily="18" typeface="Times New Roman"/>
              </a:rPr>
              <a:t>65 </a:t>
            </a:r>
            <a:r>
              <a:rPr b="1" dirty="0" lang="ru-RU">
                <a:latin charset="0" panose="02020603050405020304" pitchFamily="18" typeface="Times New Roman"/>
                <a:cs charset="0" panose="02020603050405020304" pitchFamily="18" typeface="Times New Roman"/>
              </a:rPr>
              <a:t>км</a:t>
            </a:r>
          </a:p>
          <a:p>
            <a:pPr defTabSz="180000">
              <a:tabLst>
                <a:tab algn="l" pos="180000"/>
              </a:tabLst>
            </a:pPr>
            <a:r>
              <a:rPr b="1" dirty="0" lang="ru-RU">
                <a:latin charset="0" panose="02020603050405020304" pitchFamily="18" typeface="Times New Roman"/>
                <a:cs charset="0" panose="02020603050405020304" pitchFamily="18" typeface="Times New Roman"/>
              </a:rPr>
              <a:t>									</a:t>
            </a:r>
            <a:endParaRPr b="1" dirty="0" lang="ru-RU">
              <a:solidFill>
                <a:srgbClr val="FF0000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B94A63BD-57A8-4EA5-87B9-B72FD17870DC}" type="slidenum">
              <a:rPr lang="ru-RU" smtClean="0">
                <a:solidFill>
                  <a:srgbClr val="D34817">
                    <a:shade val="75000"/>
                  </a:srgbClr>
                </a:solidFill>
              </a:rPr>
              <a:pPr/>
              <a:t>23</a:t>
            </a:fld>
            <a:endParaRPr lang="ru-RU">
              <a:solidFill>
                <a:srgbClr val="D34817">
                  <a:shade val="75000"/>
                </a:srgb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"/>
          <a:stretch/>
        </p:blipFill>
        <p:spPr>
          <a:xfrm>
            <a:off x="540328" y="1102407"/>
            <a:ext cx="4752384" cy="26632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b="114" l="93" r="49" t="116"/>
          <a:stretch/>
        </p:blipFill>
        <p:spPr>
          <a:xfrm>
            <a:off x="540328" y="3765665"/>
            <a:ext cx="4752384" cy="28384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0328" y="3794491"/>
            <a:ext cx="753732" cy="3693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rtlCol="0" wrap="none">
            <a:spAutoFit/>
          </a:bodyPr>
          <a:lstStyle/>
          <a:p>
            <a:r>
              <a:rPr dirty="0" err="1" lang="ru-RU" smtClean="0"/>
              <a:t>г.Узда</a:t>
            </a:r>
            <a:endParaRPr dirty="0" lang="ru-RU"/>
          </a:p>
        </p:txBody>
      </p:sp>
    </p:spTree>
    <p:extLst>
      <p:ext uri="{BB962C8B-B14F-4D97-AF65-F5344CB8AC3E}">
        <p14:creationId xmlns:p14="http://schemas.microsoft.com/office/powerpoint/2010/main" val="1814409175"/>
      </p:ext>
    </p:extLst>
  </p:cSld>
  <p:clrMapOvr>
    <a:masterClrMapping/>
  </p:clrMapOvr>
  <p:transition advClick="0" advTm="5000" spd="slow">
    <p:wipe/>
  </p:transition>
  <p:timing>
    <p:tnLst>
      <p:par>
        <p:cTn dur="indefinite" id="1" nodeType="tmRoot" restart="never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4A63BD-57A8-4EA5-87B9-B72FD17870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D34817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99" y="2332601"/>
            <a:ext cx="10058400" cy="134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017976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845624"/>
              </p:ext>
            </p:extLst>
          </p:nvPr>
        </p:nvGraphicFramePr>
        <p:xfrm>
          <a:off x="5335424" y="1100010"/>
          <a:ext cx="6577413" cy="567502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421158">
                  <a:extLst>
                    <a:ext uri="{9D8B030D-6E8A-4147-A177-3AD203B41FA5}">
                      <a16:colId xmlns:a16="http://schemas.microsoft.com/office/drawing/2014/main" val="1978639401"/>
                    </a:ext>
                  </a:extLst>
                </a:gridCol>
                <a:gridCol w="5156255">
                  <a:extLst>
                    <a:ext uri="{9D8B030D-6E8A-4147-A177-3AD203B41FA5}">
                      <a16:colId xmlns:a16="http://schemas.microsoft.com/office/drawing/2014/main" val="1825065903"/>
                    </a:ext>
                  </a:extLst>
                </a:gridCol>
              </a:tblGrid>
              <a:tr h="1703137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 недвижимом имуществе 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0510" algn="l"/>
                        </a:tabLs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Недвижимое имущество: здание памятника архитектуры «Усадебный дом Графа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Потоцкого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(инв. № 01010007), общая площадь (первый этаж) 444,5 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кв.м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1858 года постройки, фундамент – камни, бутобетон, стены – кирпич керамический, оштукатурено и окрашено, перегородки – кирпич керамический, перекрытия – дерево, крыша – металл. </a:t>
                      </a:r>
                    </a:p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2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течение </a:t>
                      </a: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</a:t>
                      </a:r>
                      <a:r>
                        <a:rPr lang="ru-RU" sz="12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календарных дней со дня приобретения права собственности на историко-культурную ценность </a:t>
                      </a: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необходимо подписать </a:t>
                      </a:r>
                      <a:r>
                        <a:rPr lang="ru-RU" sz="12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охранное обязательство на материальную историко-культурную ценность в Министерстве культуры Республики </a:t>
                      </a: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Беларусь.</a:t>
                      </a:r>
                      <a:endParaRPr lang="ru-RU" sz="12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4754117"/>
                  </a:ext>
                </a:extLst>
              </a:tr>
              <a:tr h="2779493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Информация о земельном участке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Земельный участок площадью 0,504 га. Целевое назначение: земельный участок для размещения объектов неустановленного назначения обслуживания усадебного дома графа </a:t>
                      </a:r>
                      <a:r>
                        <a:rPr kumimoji="0" lang="ru-RU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Потоцкого</a:t>
                      </a: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Введены ограничения </a:t>
                      </a:r>
                      <a:r>
                        <a:rPr kumimoji="0"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/>
                      </a:r>
                      <a:br>
                        <a:rPr kumimoji="0"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использовании частей земельного участка площадью 0,3219 га в связи </a:t>
                      </a:r>
                      <a:br>
                        <a:rPr kumimoji="0"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 расположением на природных территориях, подлежащих специальной охране (в </a:t>
                      </a:r>
                      <a:r>
                        <a:rPr kumimoji="0" lang="ru-RU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водоохранной</a:t>
                      </a: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зоне реки, водоема), площадью 0,1821 га в связи </a:t>
                      </a:r>
                      <a:br>
                        <a:rPr kumimoji="0"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 нахождением в прибрежных полосах водных объектов реки Березина. </a:t>
                      </a:r>
                    </a:p>
                    <a:p>
                      <a:pPr algn="just">
                        <a:spcBef>
                          <a:spcPts val="600"/>
                        </a:spcBef>
                      </a:pP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Срок аренды земельного участка – 50 лет.</a:t>
                      </a:r>
                      <a:endParaRPr kumimoji="0" lang="en-US" sz="12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Bef>
                          <a:spcPts val="600"/>
                        </a:spcBef>
                      </a:pP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установленном порядке предоставляется возможность изменения целевого назначения земельного участка и использования его для размещения объекта для оказания туристических услуг, объекта жилой застройки, объекта физкультурно-оздоровительного и спортивного назначения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5087959"/>
                  </a:ext>
                </a:extLst>
              </a:tr>
              <a:tr h="58961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Начальная цена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продажи,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рублей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28 400,00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Начальная цена понижена на </a:t>
                      </a: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</a:t>
                      </a:r>
                      <a:r>
                        <a:rPr lang="ru-RU" sz="12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5274997"/>
                  </a:ext>
                </a:extLst>
              </a:tr>
              <a:tr h="60278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Продавец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по образованию, спорту и туризму Березинского районного исполнительного комитета, </a:t>
                      </a:r>
                      <a:r>
                        <a:rPr lang="ru-RU" sz="1200" b="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200" b="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</a:t>
                      </a:r>
                      <a:r>
                        <a:rPr lang="ru-RU" sz="1200" b="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(801715) 63650, 55645.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9363726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936297" y="242584"/>
            <a:ext cx="497102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Минская область, г. Березино, </a:t>
            </a:r>
          </a:p>
          <a:p>
            <a:r>
              <a:rPr lang="ru-RU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Набережная,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11151" y="242584"/>
            <a:ext cx="3832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0000">
              <a:tabLst>
                <a:tab pos="180000" algn="l"/>
              </a:tabLs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 от:	г. Минска – 105 км</a:t>
            </a:r>
          </a:p>
          <a:p>
            <a:pPr defTabSz="180000">
              <a:tabLst>
                <a:tab pos="180000" algn="l"/>
              </a:tabLs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		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03" y="1100006"/>
            <a:ext cx="4944569" cy="27626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03" y="3862700"/>
            <a:ext cx="4944569" cy="29123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9103" y="3872835"/>
            <a:ext cx="1274388" cy="3693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err="1"/>
              <a:t>г.Березино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112783" y="5029200"/>
            <a:ext cx="852466" cy="342426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63BD-57A8-4EA5-87B9-B72FD17870DC}" type="slidenum">
              <a:rPr lang="ru-RU" smtClean="0">
                <a:solidFill>
                  <a:srgbClr val="D34817">
                    <a:shade val="75000"/>
                  </a:srgbClr>
                </a:solidFill>
              </a:rPr>
              <a:pPr/>
              <a:t>3</a:t>
            </a:fld>
            <a:endParaRPr lang="ru-RU">
              <a:solidFill>
                <a:srgbClr val="D34817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864755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634774"/>
              </p:ext>
            </p:extLst>
          </p:nvPr>
        </p:nvGraphicFramePr>
        <p:xfrm>
          <a:off x="5335424" y="1100010"/>
          <a:ext cx="6577413" cy="5606496"/>
        </p:xfrm>
        <a:graphic>
          <a:graphicData uri="http://schemas.openxmlformats.org/drawingml/2006/table">
            <a:tbl>
              <a:tblPr bandCol="1" bandRow="1" firstCol="1" firstRow="1" lastCol="1" lastRow="1">
                <a:tableStyleId>{5C22544A-7EE6-4342-B048-85BDC9FD1C3A}</a:tableStyleId>
              </a:tblPr>
              <a:tblGrid>
                <a:gridCol w="1421158">
                  <a:extLst>
                    <a:ext uri="{9D8B030D-6E8A-4147-A177-3AD203B41FA5}">
                      <a16:colId xmlns:a16="http://schemas.microsoft.com/office/drawing/2014/main" val="1978639401"/>
                    </a:ext>
                  </a:extLst>
                </a:gridCol>
                <a:gridCol w="5156255">
                  <a:extLst>
                    <a:ext uri="{9D8B030D-6E8A-4147-A177-3AD203B41FA5}">
                      <a16:colId xmlns:a16="http://schemas.microsoft.com/office/drawing/2014/main" val="1825065903"/>
                    </a:ext>
                  </a:extLst>
                </a:gridCol>
              </a:tblGrid>
              <a:tr h="1518499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b="0" lang="ru-RU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Сведения о недвижимом имуществе </a:t>
                      </a:r>
                      <a:endParaRPr b="0" lang="ru-RU" sz="1200">
                        <a:solidFill>
                          <a:schemeClr val="tx1"/>
                        </a:solidFill>
                        <a:effectLst/>
                        <a:latin charset="0" panose="02020603050405020304" pitchFamily="18" typeface="Times New Roman"/>
                        <a:ea charset="0" panose="02020603050405020304" pitchFamily="18" typeface="Times New Roman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Недвижимое имущество: капитальное строение (инв. № 610/С-60906) – одноэтажное здание библиотеки-музея народного творчества с пристройкой, общая площадь 85,6 </a:t>
                      </a:r>
                      <a:r>
                        <a:rPr b="0" dirty="0" err="1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кв.м</a:t>
                      </a:r>
                      <a: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, 1960 года постройки, фундамент – бутобетон, стены – бревно, облицовка силикатным кирпичом, перегородки – кирпичи,  перекрытия – дерево, крыша – асбестоцементный волнистый лист. Принадлежности: дорожка, ограждение</a:t>
                      </a:r>
                      <a:endParaRPr b="0" dirty="0" kern="1200" kumimoji="0" lang="ru-RU" sz="1200">
                        <a:solidFill>
                          <a:schemeClr val="tx1"/>
                        </a:solidFill>
                        <a:effectLst/>
                        <a:latin charset="0" panose="02020603050405020304" pitchFamily="18" typeface="Times New Roman"/>
                        <a:ea typeface="+mn-ea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4754117"/>
                  </a:ext>
                </a:extLst>
              </a:tr>
              <a:tr h="2779493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b="0" dirty="0" lang="ru-RU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Информация о земельном участке</a:t>
                      </a:r>
                      <a:endParaRPr b="0" dirty="0" lang="ru-RU" sz="1200">
                        <a:solidFill>
                          <a:schemeClr val="tx1"/>
                        </a:solidFill>
                        <a:effectLst/>
                        <a:latin charset="0" panose="02020603050405020304" pitchFamily="18" typeface="Times New Roman"/>
                        <a:ea charset="0" panose="02020603050405020304" pitchFamily="18" typeface="Times New Roman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Земельный участок площадью 0,0512 га. Целевое назначение: земельный участок для обслуживания здания библиотеки-музея народного творчества. Введены ограничения в использовании земельного участка в связи с расположением в </a:t>
                      </a:r>
                      <a:r>
                        <a:rPr b="0" dirty="0" err="1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водоохранной</a:t>
                      </a:r>
                      <a: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 зоне рек и водоемов.</a:t>
                      </a: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Срок аренды земельного участка – 25 лет со дня государственной регистрации права аренды в организации по государственной регистрации.</a:t>
                      </a:r>
                    </a:p>
                    <a:p>
                      <a:pPr algn="just"/>
                      <a: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Использовать земельный участок для обслуживания здания с возможным изменением направления его использования в установленном порядке – создание на базе приобретенного имущества объекта под усадебную застройку, размещение административно-деловых, торгово-бытовых, лечебно-оздоровительных, школьных и дошкольных, научно-образовательных, спортивно-зрелищных, культурно-просветительных, ландшафтных объектов с соблюдением противопожарных, санитарных, градостроительных, экологических, природоохранных и иных действующих нормативов и расстояний.</a:t>
                      </a: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5087959"/>
                  </a:ext>
                </a:extLst>
              </a:tr>
              <a:tr h="58961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b="0" dirty="0" lang="ru-RU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Начальная цена </a:t>
                      </a:r>
                      <a:r>
                        <a:rPr b="0" dirty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продажи, </a:t>
                      </a:r>
                      <a:r>
                        <a:rPr b="0" dirty="0" lang="ru-RU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рублей</a:t>
                      </a:r>
                      <a:endParaRPr b="0" dirty="0" lang="ru-RU" sz="1200">
                        <a:solidFill>
                          <a:schemeClr val="tx1"/>
                        </a:solidFill>
                        <a:effectLst/>
                        <a:latin charset="0" panose="02020603050405020304" pitchFamily="18" typeface="Times New Roman"/>
                        <a:ea charset="0" panose="02020603050405020304" pitchFamily="18" typeface="Times New Roman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b="0" dirty="0" lang="ru-RU" smtClean="0" sz="1200">
                          <a:solidFill>
                            <a:sysClr lastClr="000000" val="windowText"/>
                          </a:solidFill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Одна базовая величина на дату проведения аукциона</a:t>
                      </a:r>
                      <a:endParaRPr b="0" dirty="0" i="1" lang="ru-RU" smtClean="0" sz="1200">
                        <a:solidFill>
                          <a:schemeClr val="tx1"/>
                        </a:solidFill>
                        <a:effectLst/>
                        <a:latin charset="0" panose="02020603050405020304" pitchFamily="18" typeface="Times New Roman"/>
                        <a:ea charset="0" panose="02020603050405020304" pitchFamily="18" typeface="Times New Roman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5274997"/>
                  </a:ext>
                </a:extLst>
              </a:tr>
              <a:tr h="60278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b="0" dirty="0" lang="ru-RU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Продавец </a:t>
                      </a:r>
                      <a:endParaRPr b="0" dirty="0" lang="ru-RU" sz="1200">
                        <a:solidFill>
                          <a:schemeClr val="tx1"/>
                        </a:solidFill>
                        <a:effectLst/>
                        <a:latin charset="0" panose="02020603050405020304" pitchFamily="18" typeface="Times New Roman"/>
                        <a:ea charset="0" panose="02020603050405020304" pitchFamily="18" typeface="Times New Roman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b="0" dirty="0" kern="1200" kumimoji="0" lang="ru-RU" smtClean="0" sz="1200">
                          <a:solidFill>
                            <a:sysClr lastClr="000000" val="windowText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Отдел идеологической работы, культуры и по делам молодежи Борисовского районного исполнительного комитета,  тел. (80177) 788202, 788230, 788445.</a:t>
                      </a:r>
                      <a:endParaRPr b="0" dirty="0" kern="1200" kumimoji="0" lang="ru-RU" sz="1200">
                        <a:solidFill>
                          <a:sysClr lastClr="000000" val="windowText"/>
                        </a:solidFill>
                        <a:effectLst/>
                        <a:latin charset="0" panose="02020603050405020304" pitchFamily="18" typeface="Times New Roman"/>
                        <a:ea typeface="+mn-ea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9363726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936297" y="242584"/>
            <a:ext cx="497102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b="1" dirty="0" lang="ru-RU">
                <a:solidFill>
                  <a:sysClr lastClr="000000" val="windowText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Минская область, </a:t>
            </a:r>
            <a:r>
              <a:rPr b="1" dirty="0" err="1" lang="ru-RU" smtClean="0">
                <a:solidFill>
                  <a:sysClr lastClr="000000" val="windowText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Борисовский</a:t>
            </a:r>
            <a:r>
              <a:rPr b="1" dirty="0" lang="ru-RU" smtClean="0">
                <a:solidFill>
                  <a:sysClr lastClr="000000" val="windowText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район, </a:t>
            </a:r>
            <a:endParaRPr b="1" dirty="0" lang="ru-RU">
              <a:solidFill>
                <a:sysClr lastClr="000000" val="windowText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r>
              <a:rPr b="1" dirty="0" lang="ru-RU" smtClean="0">
                <a:solidFill>
                  <a:sysClr lastClr="000000" val="windowText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д. Леоново, ул</a:t>
            </a:r>
            <a:r>
              <a:rPr b="1" dirty="0" lang="ru-RU">
                <a:solidFill>
                  <a:sysClr lastClr="000000" val="windowText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. </a:t>
            </a:r>
            <a:r>
              <a:rPr b="1" dirty="0" lang="ru-RU" smtClean="0">
                <a:solidFill>
                  <a:sysClr lastClr="000000" val="windowText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Школьная, 1А</a:t>
            </a:r>
            <a:endParaRPr b="1" dirty="0" lang="ru-RU">
              <a:solidFill>
                <a:sysClr lastClr="000000" val="windowText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11151" y="242584"/>
            <a:ext cx="3832166" cy="92333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180000">
              <a:tabLst>
                <a:tab algn="l" pos="180000"/>
              </a:tabLst>
            </a:pPr>
            <a:r>
              <a:rPr b="1" dirty="0" lang="ru-RU">
                <a:latin charset="0" panose="02020603050405020304" pitchFamily="18" typeface="Times New Roman"/>
                <a:cs charset="0" panose="02020603050405020304" pitchFamily="18" typeface="Times New Roman"/>
              </a:rPr>
              <a:t>Расстояние от:	г. Минска – </a:t>
            </a:r>
            <a:r>
              <a:rPr b="1" dirty="0" lang="ru-RU" smtClean="0">
                <a:latin charset="0" panose="02020603050405020304" pitchFamily="18" typeface="Times New Roman"/>
                <a:cs charset="0" panose="02020603050405020304" pitchFamily="18" typeface="Times New Roman"/>
              </a:rPr>
              <a:t>108 км</a:t>
            </a:r>
          </a:p>
          <a:p>
            <a:pPr defTabSz="180000">
              <a:tabLst>
                <a:tab algn="l" pos="180000"/>
              </a:tabLst>
            </a:pPr>
            <a:r>
              <a:rPr b="1" dirty="0" lang="ru-RU" smtClean="0">
                <a:latin charset="0" panose="02020603050405020304" pitchFamily="18" typeface="Times New Roman"/>
                <a:cs charset="0" panose="02020603050405020304" pitchFamily="18" typeface="Times New Roman"/>
              </a:rPr>
              <a:t>                            г</a:t>
            </a:r>
            <a:r>
              <a:rPr b="1" dirty="0" lang="ru-RU">
                <a:latin charset="0" panose="02020603050405020304" pitchFamily="18" typeface="Times New Roman"/>
                <a:cs charset="0" panose="02020603050405020304" pitchFamily="18" typeface="Times New Roman"/>
              </a:rPr>
              <a:t>. </a:t>
            </a:r>
            <a:r>
              <a:rPr b="1" dirty="0" lang="ru-RU" smtClean="0">
                <a:latin charset="0" panose="02020603050405020304" pitchFamily="18" typeface="Times New Roman"/>
                <a:cs charset="0" panose="02020603050405020304" pitchFamily="18" typeface="Times New Roman"/>
              </a:rPr>
              <a:t>Борисова </a:t>
            </a:r>
            <a:r>
              <a:rPr b="1" dirty="0" lang="ru-RU">
                <a:latin charset="0" panose="02020603050405020304" pitchFamily="18" typeface="Times New Roman"/>
                <a:cs charset="0" panose="02020603050405020304" pitchFamily="18" typeface="Times New Roman"/>
              </a:rPr>
              <a:t>– </a:t>
            </a:r>
            <a:r>
              <a:rPr b="1" dirty="0" lang="ru-RU" smtClean="0">
                <a:latin charset="0" panose="02020603050405020304" pitchFamily="18" typeface="Times New Roman"/>
                <a:cs charset="0" panose="02020603050405020304" pitchFamily="18" typeface="Times New Roman"/>
              </a:rPr>
              <a:t>31 км</a:t>
            </a:r>
            <a:endParaRPr b="1" dirty="0" lang="ru-RU"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defTabSz="180000">
              <a:tabLst>
                <a:tab algn="l" pos="180000"/>
              </a:tabLst>
            </a:pPr>
            <a:r>
              <a:rPr b="1" dirty="0" lang="ru-RU">
                <a:latin charset="0" panose="02020603050405020304" pitchFamily="18" typeface="Times New Roman"/>
                <a:cs charset="0" panose="02020603050405020304" pitchFamily="18" typeface="Times New Roman"/>
              </a:rPr>
              <a:t>									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B94A63BD-57A8-4EA5-87B9-B72FD17870DC}" type="slidenum">
              <a:rPr lang="ru-RU" smtClean="0">
                <a:solidFill>
                  <a:srgbClr val="D34817">
                    <a:shade val="75000"/>
                  </a:srgbClr>
                </a:solidFill>
              </a:rPr>
              <a:pPr/>
              <a:t>4</a:t>
            </a:fld>
            <a:endParaRPr lang="ru-RU">
              <a:solidFill>
                <a:srgbClr val="D34817">
                  <a:shade val="75000"/>
                </a:srgb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cstate="email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 b="114" t="353"/>
          <a:stretch/>
        </p:blipFill>
        <p:spPr>
          <a:xfrm>
            <a:off x="318655" y="1100010"/>
            <a:ext cx="4925017" cy="274878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cstate="email" r:embed="rId5"/>
          <a:stretch>
            <a:fillRect/>
          </a:stretch>
        </p:blipFill>
        <p:spPr>
          <a:xfrm>
            <a:off x="318654" y="3911982"/>
            <a:ext cx="4925018" cy="280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613261"/>
      </p:ext>
    </p:extLst>
  </p:cSld>
  <p:clrMapOvr>
    <a:masterClrMapping/>
  </p:clrMapOvr>
  <p:transition advClick="0" advTm="5000" spd="slow">
    <p:wipe/>
  </p:transition>
  <p:timing>
    <p:tnLst>
      <p:par>
        <p:cTn dur="indefinite" id="1" nodeType="tmRoot" restart="never"/>
      </p:par>
    </p:tnLst>
  </p:timing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651835"/>
              </p:ext>
            </p:extLst>
          </p:nvPr>
        </p:nvGraphicFramePr>
        <p:xfrm>
          <a:off x="5335424" y="1100010"/>
          <a:ext cx="6577413" cy="5639747"/>
        </p:xfrm>
        <a:graphic>
          <a:graphicData uri="http://schemas.openxmlformats.org/drawingml/2006/table">
            <a:tbl>
              <a:tblPr bandCol="1" bandRow="1" firstCol="1" firstRow="1" lastCol="1" lastRow="1">
                <a:tableStyleId>{5C22544A-7EE6-4342-B048-85BDC9FD1C3A}</a:tableStyleId>
              </a:tblPr>
              <a:tblGrid>
                <a:gridCol w="1421158">
                  <a:extLst>
                    <a:ext uri="{9D8B030D-6E8A-4147-A177-3AD203B41FA5}">
                      <a16:colId xmlns:a16="http://schemas.microsoft.com/office/drawing/2014/main" val="1978639401"/>
                    </a:ext>
                  </a:extLst>
                </a:gridCol>
                <a:gridCol w="5156255">
                  <a:extLst>
                    <a:ext uri="{9D8B030D-6E8A-4147-A177-3AD203B41FA5}">
                      <a16:colId xmlns:a16="http://schemas.microsoft.com/office/drawing/2014/main" val="1825065903"/>
                    </a:ext>
                  </a:extLst>
                </a:gridCol>
              </a:tblGrid>
              <a:tr h="136887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b="0" lang="ru-RU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Сведения о недвижимом имуществе </a:t>
                      </a:r>
                      <a:endParaRPr b="0" lang="ru-RU" sz="1200">
                        <a:solidFill>
                          <a:schemeClr val="tx1"/>
                        </a:solidFill>
                        <a:effectLst/>
                        <a:latin charset="0" panose="02020603050405020304" pitchFamily="18" typeface="Times New Roman"/>
                        <a:ea charset="0" panose="02020603050405020304" pitchFamily="18" typeface="Times New Roman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Недвижимое имущество: капитальное строение (инв. № 610/С-60909) – одноэтажное здание сельского клуба-библиотеки с двумя пристройками, общая площадь 318,3 </a:t>
                      </a:r>
                      <a:r>
                        <a:rPr b="0" dirty="0" err="1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кв.м</a:t>
                      </a:r>
                      <a: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, 1984 года постройки, фундамент – бутобетон, стены – кирпичи, перегородки – кирпичи, доска, перекрытия – дерево, крыша – асбестоцементный волнистый лист. Принадлежности: дорожка.</a:t>
                      </a:r>
                      <a:endParaRPr b="0" dirty="0" kern="1200" kumimoji="0" lang="ru-RU" sz="1200">
                        <a:solidFill>
                          <a:schemeClr val="tx1"/>
                        </a:solidFill>
                        <a:effectLst/>
                        <a:latin charset="0" panose="02020603050405020304" pitchFamily="18" typeface="Times New Roman"/>
                        <a:ea typeface="+mn-ea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4754117"/>
                  </a:ext>
                </a:extLst>
              </a:tr>
              <a:tr h="2779493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b="0" dirty="0" lang="ru-RU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Информация о земельном участке</a:t>
                      </a:r>
                      <a:endParaRPr b="0" dirty="0" lang="ru-RU" sz="1200">
                        <a:solidFill>
                          <a:schemeClr val="tx1"/>
                        </a:solidFill>
                        <a:effectLst/>
                        <a:latin charset="0" panose="02020603050405020304" pitchFamily="18" typeface="Times New Roman"/>
                        <a:ea charset="0" panose="02020603050405020304" pitchFamily="18" typeface="Times New Roman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Земельный участок площадью 0,0832 га. Целевое назначение: земельный участок для обслуживания здания сельского клуба-библиотеки. Введены ограничения в использовании части земельного участка площадью 0,0780 га в связи с расположением в </a:t>
                      </a:r>
                      <a:r>
                        <a:rPr b="0" dirty="0" err="1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водоохранной</a:t>
                      </a:r>
                      <a: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 зоне рек и водоемов.</a:t>
                      </a:r>
                    </a:p>
                    <a:p>
                      <a:pPr algn="just" mar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Земельный участок предоставляется в аренду сроком на 25 лет со дня государственной регистрации права аренды в организации по государственной регистрации.</a:t>
                      </a:r>
                    </a:p>
                    <a:p>
                      <a:pPr algn="just"/>
                      <a: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Использовать земельный участок для обслуживания здания с возможным изменением направления его использования в установленном порядке – создание на базе приобретенного имущества объекта под усадебную застройку, размещение административно-деловых, торгово-бытовых, лечебно-оздоровительных, школьных и дошкольных, научно-образовательных, спортивно-зрелищных, культурно-просветительных, ландшафтных объектов с соблюдением противопожарных, санитарных, градостроительных, экологических, природоохранных и иных действующих нормативов и расстояний.</a:t>
                      </a: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5087959"/>
                  </a:ext>
                </a:extLst>
              </a:tr>
              <a:tr h="58961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b="0" dirty="0" lang="ru-RU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Начальная цена </a:t>
                      </a:r>
                      <a:r>
                        <a:rPr b="0" dirty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продажи, </a:t>
                      </a:r>
                      <a:r>
                        <a:rPr b="0" dirty="0" lang="ru-RU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рублей</a:t>
                      </a:r>
                      <a:endParaRPr b="0" dirty="0" lang="ru-RU" sz="1200">
                        <a:solidFill>
                          <a:schemeClr val="tx1"/>
                        </a:solidFill>
                        <a:effectLst/>
                        <a:latin charset="0" panose="02020603050405020304" pitchFamily="18" typeface="Times New Roman"/>
                        <a:ea charset="0" panose="02020603050405020304" pitchFamily="18" typeface="Times New Roman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b="0" dirty="0" lang="ru-RU" smtClean="0" sz="1200">
                          <a:solidFill>
                            <a:sysClr lastClr="000000" val="windowText"/>
                          </a:solidFill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Одна базовая величина на дату проведения аукциона</a:t>
                      </a:r>
                      <a:endParaRPr b="0" dirty="0" i="1" lang="ru-RU" smtClean="0" sz="1200">
                        <a:solidFill>
                          <a:schemeClr val="tx1"/>
                        </a:solidFill>
                        <a:effectLst/>
                        <a:latin charset="0" panose="02020603050405020304" pitchFamily="18" typeface="Times New Roman"/>
                        <a:ea charset="0" panose="02020603050405020304" pitchFamily="18" typeface="Times New Roman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5274997"/>
                  </a:ext>
                </a:extLst>
              </a:tr>
              <a:tr h="60278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b="0" dirty="0" lang="ru-RU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Продавец </a:t>
                      </a:r>
                      <a:endParaRPr b="0" dirty="0" lang="ru-RU" sz="1200">
                        <a:solidFill>
                          <a:schemeClr val="tx1"/>
                        </a:solidFill>
                        <a:effectLst/>
                        <a:latin charset="0" panose="02020603050405020304" pitchFamily="18" typeface="Times New Roman"/>
                        <a:ea charset="0" panose="02020603050405020304" pitchFamily="18" typeface="Times New Roman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b="0" dirty="0" kern="1200" kumimoji="0" lang="ru-RU" smtClean="0" sz="1200">
                          <a:solidFill>
                            <a:sysClr lastClr="000000" val="windowText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Отдел идеологической работы, культуры и по делам молодежи Борисовского районного исполнительного комитета,  тел. (80177) 788202, 788230, 788445.</a:t>
                      </a:r>
                      <a:endParaRPr b="0" dirty="0" kern="1200" kumimoji="0" lang="ru-RU" sz="1200">
                        <a:solidFill>
                          <a:sysClr lastClr="000000" val="windowText"/>
                        </a:solidFill>
                        <a:effectLst/>
                        <a:latin charset="0" panose="02020603050405020304" pitchFamily="18" typeface="Times New Roman"/>
                        <a:ea typeface="+mn-ea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9363726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936297" y="242584"/>
            <a:ext cx="4971020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b="1" dirty="0" lang="ru-RU">
                <a:solidFill>
                  <a:sysClr lastClr="000000" val="windowText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Минская область, </a:t>
            </a:r>
            <a:r>
              <a:rPr b="1" dirty="0" err="1" lang="ru-RU" smtClean="0">
                <a:solidFill>
                  <a:sysClr lastClr="000000" val="windowText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Борисовский</a:t>
            </a:r>
            <a:r>
              <a:rPr b="1" dirty="0" lang="ru-RU" smtClean="0">
                <a:solidFill>
                  <a:sysClr lastClr="000000" val="windowText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район, </a:t>
            </a:r>
            <a:endParaRPr b="1" dirty="0" lang="ru-RU">
              <a:solidFill>
                <a:sysClr lastClr="000000" val="windowText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r>
              <a:rPr b="1" dirty="0" lang="ru-RU">
                <a:latin charset="0" pitchFamily="18" typeface="Times New Roman"/>
                <a:cs charset="0" pitchFamily="18" typeface="Times New Roman"/>
              </a:rPr>
              <a:t>д. </a:t>
            </a:r>
            <a:r>
              <a:rPr b="1" dirty="0" err="1" lang="ru-RU">
                <a:latin charset="0" pitchFamily="18" typeface="Times New Roman"/>
                <a:cs charset="0" pitchFamily="18" typeface="Times New Roman"/>
              </a:rPr>
              <a:t>Нивки</a:t>
            </a:r>
            <a:r>
              <a:rPr b="1" dirty="0" lang="ru-RU">
                <a:latin charset="0" pitchFamily="18" typeface="Times New Roman"/>
                <a:cs charset="0" pitchFamily="18" typeface="Times New Roman"/>
              </a:rPr>
              <a:t>, ул. </a:t>
            </a:r>
            <a:r>
              <a:rPr b="1" dirty="0" err="1" lang="ru-RU">
                <a:latin charset="0" pitchFamily="18" typeface="Times New Roman"/>
                <a:cs charset="0" pitchFamily="18" typeface="Times New Roman"/>
              </a:rPr>
              <a:t>Борисовская</a:t>
            </a:r>
            <a:r>
              <a:rPr b="1" dirty="0" lang="ru-RU">
                <a:latin charset="0" pitchFamily="18" typeface="Times New Roman"/>
                <a:cs charset="0" pitchFamily="18" typeface="Times New Roman"/>
              </a:rPr>
              <a:t>, д. 3А</a:t>
            </a:r>
            <a:br>
              <a:rPr b="1" dirty="0" lang="ru-RU">
                <a:latin charset="0" pitchFamily="18" typeface="Times New Roman"/>
                <a:cs charset="0" pitchFamily="18" typeface="Times New Roman"/>
              </a:rPr>
            </a:br>
            <a:endParaRPr b="1" dirty="0" lang="ru-RU">
              <a:solidFill>
                <a:sysClr lastClr="000000" val="windowText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11151" y="242584"/>
            <a:ext cx="3832166" cy="92333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180000">
              <a:tabLst>
                <a:tab algn="l" pos="180000"/>
              </a:tabLst>
            </a:pPr>
            <a:r>
              <a:rPr b="1" dirty="0" lang="ru-RU">
                <a:latin charset="0" panose="02020603050405020304" pitchFamily="18" typeface="Times New Roman"/>
                <a:cs charset="0" panose="02020603050405020304" pitchFamily="18" typeface="Times New Roman"/>
              </a:rPr>
              <a:t>Расстояние от:	г. Минска – </a:t>
            </a:r>
            <a:r>
              <a:rPr b="1" dirty="0" lang="ru-RU" smtClean="0">
                <a:latin charset="0" panose="02020603050405020304" pitchFamily="18" typeface="Times New Roman"/>
                <a:cs charset="0" panose="02020603050405020304" pitchFamily="18" typeface="Times New Roman"/>
              </a:rPr>
              <a:t>104 км</a:t>
            </a:r>
          </a:p>
          <a:p>
            <a:pPr defTabSz="180000">
              <a:tabLst>
                <a:tab algn="l" pos="180000"/>
              </a:tabLst>
            </a:pPr>
            <a:r>
              <a:rPr b="1" dirty="0" lang="ru-RU" smtClean="0">
                <a:latin charset="0" panose="02020603050405020304" pitchFamily="18" typeface="Times New Roman"/>
                <a:cs charset="0" panose="02020603050405020304" pitchFamily="18" typeface="Times New Roman"/>
              </a:rPr>
              <a:t>                            г</a:t>
            </a:r>
            <a:r>
              <a:rPr b="1" dirty="0" lang="ru-RU">
                <a:latin charset="0" panose="02020603050405020304" pitchFamily="18" typeface="Times New Roman"/>
                <a:cs charset="0" panose="02020603050405020304" pitchFamily="18" typeface="Times New Roman"/>
              </a:rPr>
              <a:t>. </a:t>
            </a:r>
            <a:r>
              <a:rPr b="1" dirty="0" lang="ru-RU" smtClean="0">
                <a:latin charset="0" panose="02020603050405020304" pitchFamily="18" typeface="Times New Roman"/>
                <a:cs charset="0" panose="02020603050405020304" pitchFamily="18" typeface="Times New Roman"/>
              </a:rPr>
              <a:t>Борисова </a:t>
            </a:r>
            <a:r>
              <a:rPr b="1" dirty="0" lang="ru-RU">
                <a:latin charset="0" panose="02020603050405020304" pitchFamily="18" typeface="Times New Roman"/>
                <a:cs charset="0" panose="02020603050405020304" pitchFamily="18" typeface="Times New Roman"/>
              </a:rPr>
              <a:t>– </a:t>
            </a:r>
            <a:r>
              <a:rPr b="1" dirty="0" lang="ru-RU" smtClean="0">
                <a:latin charset="0" panose="02020603050405020304" pitchFamily="18" typeface="Times New Roman"/>
                <a:cs charset="0" panose="02020603050405020304" pitchFamily="18" typeface="Times New Roman"/>
              </a:rPr>
              <a:t>59 км</a:t>
            </a:r>
            <a:endParaRPr b="1" dirty="0" lang="ru-RU"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defTabSz="180000">
              <a:tabLst>
                <a:tab algn="l" pos="180000"/>
              </a:tabLst>
            </a:pPr>
            <a:r>
              <a:rPr b="1" dirty="0" lang="ru-RU">
                <a:latin charset="0" panose="02020603050405020304" pitchFamily="18" typeface="Times New Roman"/>
                <a:cs charset="0" panose="02020603050405020304" pitchFamily="18" typeface="Times New Roman"/>
              </a:rPr>
              <a:t>									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B94A63BD-57A8-4EA5-87B9-B72FD17870DC}" type="slidenum">
              <a:rPr lang="ru-RU" smtClean="0">
                <a:solidFill>
                  <a:srgbClr val="D34817">
                    <a:shade val="75000"/>
                  </a:srgbClr>
                </a:solidFill>
              </a:rPr>
              <a:pPr/>
              <a:t>5</a:t>
            </a:fld>
            <a:endParaRPr lang="ru-RU">
              <a:solidFill>
                <a:srgbClr val="D34817">
                  <a:shade val="75000"/>
                </a:srgb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cstate="email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8654" y="1100010"/>
            <a:ext cx="4925018" cy="281197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b="66" l="22" r="95" t="12"/>
          <a:stretch/>
        </p:blipFill>
        <p:spPr>
          <a:xfrm>
            <a:off x="318654" y="3911982"/>
            <a:ext cx="4925018" cy="280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728135"/>
      </p:ext>
    </p:extLst>
  </p:cSld>
  <p:clrMapOvr>
    <a:masterClrMapping/>
  </p:clrMapOvr>
  <p:transition advClick="0" advTm="5000" spd="slow">
    <p:wipe/>
  </p:transition>
  <p:timing>
    <p:tnLst>
      <p:par>
        <p:cTn dur="indefinite" id="1" nodeType="tmRoot" restart="never"/>
      </p:par>
    </p:tnLst>
  </p:timing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264974"/>
              </p:ext>
            </p:extLst>
          </p:nvPr>
        </p:nvGraphicFramePr>
        <p:xfrm>
          <a:off x="5335424" y="1100010"/>
          <a:ext cx="6577413" cy="5340760"/>
        </p:xfrm>
        <a:graphic>
          <a:graphicData uri="http://schemas.openxmlformats.org/drawingml/2006/table">
            <a:tbl>
              <a:tblPr bandCol="1" bandRow="1" firstCol="1" firstRow="1" lastCol="1" lastRow="1">
                <a:tableStyleId>{5C22544A-7EE6-4342-B048-85BDC9FD1C3A}</a:tableStyleId>
              </a:tblPr>
              <a:tblGrid>
                <a:gridCol w="1421158">
                  <a:extLst>
                    <a:ext uri="{9D8B030D-6E8A-4147-A177-3AD203B41FA5}">
                      <a16:colId xmlns:a16="http://schemas.microsoft.com/office/drawing/2014/main" val="1978639401"/>
                    </a:ext>
                  </a:extLst>
                </a:gridCol>
                <a:gridCol w="5156255">
                  <a:extLst>
                    <a:ext uri="{9D8B030D-6E8A-4147-A177-3AD203B41FA5}">
                      <a16:colId xmlns:a16="http://schemas.microsoft.com/office/drawing/2014/main" val="1825065903"/>
                    </a:ext>
                  </a:extLst>
                </a:gridCol>
              </a:tblGrid>
              <a:tr h="136887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b="0" lang="ru-RU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Сведения о недвижимом имуществе </a:t>
                      </a:r>
                      <a:endParaRPr b="0" lang="ru-RU" sz="1200">
                        <a:solidFill>
                          <a:schemeClr val="tx1"/>
                        </a:solidFill>
                        <a:effectLst/>
                        <a:latin charset="0" panose="02020603050405020304" pitchFamily="18" typeface="Times New Roman"/>
                        <a:ea charset="0" panose="02020603050405020304" pitchFamily="18" typeface="Times New Roman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Имущество: капитальное строение (инв. № 610/С-61478) – одноэтажное здание сельского дома культуры общей площадью 343,6 </a:t>
                      </a:r>
                      <a:r>
                        <a:rPr b="0" dirty="0" err="1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кв.м</a:t>
                      </a:r>
                      <a: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, 1980 года постройки, фундамент – бутобетон, стены – кирпичи, оштукатурено, перегородки – кирпичи, доска, перекрытия – дерево, крыша – лист асбестоцементный. Принадлежности: проезды и площадки; оборудование: 2 единицы.</a:t>
                      </a:r>
                      <a:endParaRPr b="0" dirty="0" kern="1200" kumimoji="0" lang="ru-RU" sz="1200">
                        <a:solidFill>
                          <a:schemeClr val="tx1"/>
                        </a:solidFill>
                        <a:effectLst/>
                        <a:latin charset="0" panose="02020603050405020304" pitchFamily="18" typeface="Times New Roman"/>
                        <a:ea typeface="+mn-ea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4754117"/>
                  </a:ext>
                </a:extLst>
              </a:tr>
              <a:tr h="2779493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b="0" dirty="0" lang="ru-RU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Информация о земельном участке</a:t>
                      </a:r>
                      <a:endParaRPr b="0" dirty="0" lang="ru-RU" sz="1200">
                        <a:solidFill>
                          <a:schemeClr val="tx1"/>
                        </a:solidFill>
                        <a:effectLst/>
                        <a:latin charset="0" panose="02020603050405020304" pitchFamily="18" typeface="Times New Roman"/>
                        <a:ea charset="0" panose="02020603050405020304" pitchFamily="18" typeface="Times New Roman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Земельный участок площадью 0,1645 га. Целевое назначение: земельный участок для обслуживания сельского дома культуры. </a:t>
                      </a: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Земельный участок предоставляется в аренду сроком на 25 лет со дня государственной регистрации права аренды в организации по государственной регистрации.</a:t>
                      </a:r>
                    </a:p>
                    <a:p>
                      <a:pPr algn="just"/>
                      <a: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Использовать земельный участок для обслуживания здания с возможным изменением направления его использования в установленном порядке – создание на базе приобретенного имущества объекта под усадебную застройку, размещение административно-деловых, торгово-бытовых, лечебно-оздоровительных, школьных и дошкольных, научно-образовательных, спортивно-зрелищных, культурно-просветительных, производственно-коммунальных ландшафтных объектов с соблюдением противопожарных, санитарных, градостроительных и экологических, природоохранных и иных действующих нормативов и расстояний.</a:t>
                      </a: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5087959"/>
                  </a:ext>
                </a:extLst>
              </a:tr>
              <a:tr h="58961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b="0" dirty="0" lang="ru-RU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Начальная цена </a:t>
                      </a:r>
                      <a:r>
                        <a:rPr b="0" dirty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продажи, </a:t>
                      </a:r>
                      <a:r>
                        <a:rPr b="0" dirty="0" lang="ru-RU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рублей</a:t>
                      </a:r>
                      <a:endParaRPr b="0" dirty="0" lang="ru-RU" sz="1200">
                        <a:solidFill>
                          <a:schemeClr val="tx1"/>
                        </a:solidFill>
                        <a:effectLst/>
                        <a:latin charset="0" panose="02020603050405020304" pitchFamily="18" typeface="Times New Roman"/>
                        <a:ea charset="0" panose="02020603050405020304" pitchFamily="18" typeface="Times New Roman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178 667,84</a:t>
                      </a: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5274997"/>
                  </a:ext>
                </a:extLst>
              </a:tr>
              <a:tr h="60278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b="0" dirty="0" lang="ru-RU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Продавец </a:t>
                      </a:r>
                      <a:endParaRPr b="0" dirty="0" lang="ru-RU" sz="1200">
                        <a:solidFill>
                          <a:schemeClr val="tx1"/>
                        </a:solidFill>
                        <a:effectLst/>
                        <a:latin charset="0" panose="02020603050405020304" pitchFamily="18" typeface="Times New Roman"/>
                        <a:ea charset="0" panose="02020603050405020304" pitchFamily="18" typeface="Times New Roman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b="0" dirty="0" kern="1200" kumimoji="0" lang="ru-RU" smtClean="0" sz="1200">
                          <a:solidFill>
                            <a:sysClr lastClr="000000" val="windowText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Отдел идеологической работы, культуры и по делам молодежи Борисовского районного исполнительного комитета,  тел. (80177) 788202, 788230, 788445.</a:t>
                      </a:r>
                      <a:endParaRPr b="0" dirty="0" kern="1200" kumimoji="0" lang="ru-RU" sz="1200">
                        <a:solidFill>
                          <a:sysClr lastClr="000000" val="windowText"/>
                        </a:solidFill>
                        <a:effectLst/>
                        <a:latin charset="0" panose="02020603050405020304" pitchFamily="18" typeface="Times New Roman"/>
                        <a:ea typeface="+mn-ea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9363726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936297" y="242584"/>
            <a:ext cx="497102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b="1" dirty="0" lang="ru-RU">
                <a:solidFill>
                  <a:sysClr lastClr="000000" val="windowText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Минская область, </a:t>
            </a:r>
            <a:r>
              <a:rPr b="1" dirty="0" err="1" lang="ru-RU" smtClean="0">
                <a:solidFill>
                  <a:sysClr lastClr="000000" val="windowText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Борисовский</a:t>
            </a:r>
            <a:r>
              <a:rPr b="1" dirty="0" lang="ru-RU" smtClean="0">
                <a:solidFill>
                  <a:sysClr lastClr="000000" val="windowText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район, </a:t>
            </a:r>
            <a:endParaRPr b="1" dirty="0" lang="ru-RU">
              <a:solidFill>
                <a:sysClr lastClr="000000" val="windowText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r>
              <a:rPr b="1" dirty="0" lang="ru-RU">
                <a:solidFill>
                  <a:sysClr lastClr="000000" val="windowText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д. </a:t>
            </a:r>
            <a:r>
              <a:rPr b="1" dirty="0" err="1" lang="ru-RU">
                <a:solidFill>
                  <a:sysClr lastClr="000000" val="windowText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Иканы</a:t>
            </a:r>
            <a:r>
              <a:rPr b="1" dirty="0" lang="ru-RU">
                <a:solidFill>
                  <a:sysClr lastClr="000000" val="windowText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, </a:t>
            </a:r>
            <a:r>
              <a:rPr b="1" dirty="0" err="1" lang="ru-RU">
                <a:solidFill>
                  <a:sysClr lastClr="000000" val="windowText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ул</a:t>
            </a:r>
            <a:r>
              <a:rPr b="1" dirty="0" lang="ru-RU">
                <a:solidFill>
                  <a:sysClr lastClr="000000" val="windowText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. Советская, 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11151" y="242584"/>
            <a:ext cx="3832166" cy="92333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180000">
              <a:tabLst>
                <a:tab algn="l" pos="180000"/>
              </a:tabLst>
            </a:pPr>
            <a:r>
              <a:rPr b="1" dirty="0" lang="ru-RU">
                <a:latin charset="0" panose="02020603050405020304" pitchFamily="18" typeface="Times New Roman"/>
                <a:cs charset="0" panose="02020603050405020304" pitchFamily="18" typeface="Times New Roman"/>
              </a:rPr>
              <a:t>Расстояние от:	г. Минска – </a:t>
            </a:r>
            <a:r>
              <a:rPr b="1" dirty="0" lang="ru-RU" smtClean="0">
                <a:latin charset="0" panose="02020603050405020304" pitchFamily="18" typeface="Times New Roman"/>
                <a:cs charset="0" panose="02020603050405020304" pitchFamily="18" typeface="Times New Roman"/>
              </a:rPr>
              <a:t>90 км</a:t>
            </a:r>
          </a:p>
          <a:p>
            <a:pPr defTabSz="180000">
              <a:tabLst>
                <a:tab algn="l" pos="180000"/>
              </a:tabLst>
            </a:pPr>
            <a:r>
              <a:rPr b="1" dirty="0" lang="ru-RU" smtClean="0">
                <a:latin charset="0" panose="02020603050405020304" pitchFamily="18" typeface="Times New Roman"/>
                <a:cs charset="0" panose="02020603050405020304" pitchFamily="18" typeface="Times New Roman"/>
              </a:rPr>
              <a:t>                            г</a:t>
            </a:r>
            <a:r>
              <a:rPr b="1" dirty="0" lang="ru-RU">
                <a:latin charset="0" panose="02020603050405020304" pitchFamily="18" typeface="Times New Roman"/>
                <a:cs charset="0" panose="02020603050405020304" pitchFamily="18" typeface="Times New Roman"/>
              </a:rPr>
              <a:t>. </a:t>
            </a:r>
            <a:r>
              <a:rPr b="1" dirty="0" lang="ru-RU" smtClean="0">
                <a:latin charset="0" panose="02020603050405020304" pitchFamily="18" typeface="Times New Roman"/>
                <a:cs charset="0" panose="02020603050405020304" pitchFamily="18" typeface="Times New Roman"/>
              </a:rPr>
              <a:t>Борисова </a:t>
            </a:r>
            <a:r>
              <a:rPr b="1" dirty="0" lang="ru-RU">
                <a:latin charset="0" panose="02020603050405020304" pitchFamily="18" typeface="Times New Roman"/>
                <a:cs charset="0" panose="02020603050405020304" pitchFamily="18" typeface="Times New Roman"/>
              </a:rPr>
              <a:t>– </a:t>
            </a:r>
            <a:r>
              <a:rPr b="1" dirty="0" lang="ru-RU" smtClean="0">
                <a:latin charset="0" panose="02020603050405020304" pitchFamily="18" typeface="Times New Roman"/>
                <a:cs charset="0" panose="02020603050405020304" pitchFamily="18" typeface="Times New Roman"/>
              </a:rPr>
              <a:t>45 км</a:t>
            </a:r>
            <a:endParaRPr b="1" dirty="0" lang="ru-RU"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defTabSz="180000">
              <a:tabLst>
                <a:tab algn="l" pos="180000"/>
              </a:tabLst>
            </a:pPr>
            <a:r>
              <a:rPr b="1" dirty="0" lang="ru-RU">
                <a:latin charset="0" panose="02020603050405020304" pitchFamily="18" typeface="Times New Roman"/>
                <a:cs charset="0" panose="02020603050405020304" pitchFamily="18" typeface="Times New Roman"/>
              </a:rPr>
              <a:t>									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B94A63BD-57A8-4EA5-87B9-B72FD17870DC}" type="slidenum">
              <a:rPr lang="ru-RU" smtClean="0">
                <a:solidFill>
                  <a:srgbClr val="D34817">
                    <a:shade val="75000"/>
                  </a:srgbClr>
                </a:solidFill>
              </a:rPr>
              <a:pPr/>
              <a:t>6</a:t>
            </a:fld>
            <a:endParaRPr lang="ru-RU">
              <a:solidFill>
                <a:srgbClr val="D34817">
                  <a:shade val="75000"/>
                </a:srgb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9" r="20" t="25"/>
          <a:stretch/>
        </p:blipFill>
        <p:spPr>
          <a:xfrm>
            <a:off x="318654" y="1100010"/>
            <a:ext cx="4925016" cy="25385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b="42" l="8" r="66" t="38"/>
          <a:stretch/>
        </p:blipFill>
        <p:spPr>
          <a:xfrm>
            <a:off x="318654" y="3638550"/>
            <a:ext cx="4925016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08580"/>
      </p:ext>
    </p:extLst>
  </p:cSld>
  <p:clrMapOvr>
    <a:masterClrMapping/>
  </p:clrMapOvr>
  <p:transition advClick="0" advTm="5000" spd="slow">
    <p:wipe/>
  </p:transition>
  <p:timing>
    <p:tnLst>
      <p:par>
        <p:cTn dur="indefinite" id="1" nodeType="tmRoot" restart="never"/>
      </p:par>
    </p:tnLst>
  </p:timing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460829"/>
              </p:ext>
            </p:extLst>
          </p:nvPr>
        </p:nvGraphicFramePr>
        <p:xfrm>
          <a:off x="5335424" y="1100010"/>
          <a:ext cx="6577413" cy="5287842"/>
        </p:xfrm>
        <a:graphic>
          <a:graphicData uri="http://schemas.openxmlformats.org/drawingml/2006/table">
            <a:tbl>
              <a:tblPr bandCol="1" bandRow="1" firstCol="1" firstRow="1" lastCol="1" lastRow="1">
                <a:tableStyleId>{5C22544A-7EE6-4342-B048-85BDC9FD1C3A}</a:tableStyleId>
              </a:tblPr>
              <a:tblGrid>
                <a:gridCol w="1421158">
                  <a:extLst>
                    <a:ext uri="{9D8B030D-6E8A-4147-A177-3AD203B41FA5}">
                      <a16:colId xmlns:a16="http://schemas.microsoft.com/office/drawing/2014/main" val="1978639401"/>
                    </a:ext>
                  </a:extLst>
                </a:gridCol>
                <a:gridCol w="5156255">
                  <a:extLst>
                    <a:ext uri="{9D8B030D-6E8A-4147-A177-3AD203B41FA5}">
                      <a16:colId xmlns:a16="http://schemas.microsoft.com/office/drawing/2014/main" val="1825065903"/>
                    </a:ext>
                  </a:extLst>
                </a:gridCol>
              </a:tblGrid>
              <a:tr h="136887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b="0" lang="ru-RU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Сведения о недвижимом имуществе </a:t>
                      </a:r>
                      <a:endParaRPr b="0" lang="ru-RU" sz="1200">
                        <a:solidFill>
                          <a:schemeClr val="tx1"/>
                        </a:solidFill>
                        <a:effectLst/>
                        <a:latin charset="0" panose="02020603050405020304" pitchFamily="18" typeface="Times New Roman"/>
                        <a:ea charset="0" panose="02020603050405020304" pitchFamily="18" typeface="Times New Roman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Недвижимое имущество: капитальное строение (инв. № 631/С-66182) – площадка КАЗС № 15 с бордюром, площадь 1297,9 </a:t>
                      </a:r>
                      <a:r>
                        <a:rPr b="0" dirty="0" err="1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кв.м</a:t>
                      </a:r>
                      <a: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, 1987 года постройки, материал покрытия – асфальтобетон.</a:t>
                      </a:r>
                      <a:endParaRPr b="0" dirty="0" kern="1200" kumimoji="0" lang="ru-RU" sz="1200">
                        <a:solidFill>
                          <a:schemeClr val="tx1"/>
                        </a:solidFill>
                        <a:effectLst/>
                        <a:latin charset="0" panose="02020603050405020304" pitchFamily="18" typeface="Times New Roman"/>
                        <a:ea typeface="+mn-ea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4754117"/>
                  </a:ext>
                </a:extLst>
              </a:tr>
              <a:tr h="272657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b="0" dirty="0" lang="ru-RU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Информация о земельном участке</a:t>
                      </a:r>
                      <a:endParaRPr b="0" dirty="0" lang="ru-RU" sz="1200">
                        <a:solidFill>
                          <a:schemeClr val="tx1"/>
                        </a:solidFill>
                        <a:effectLst/>
                        <a:latin charset="0" panose="02020603050405020304" pitchFamily="18" typeface="Times New Roman"/>
                        <a:ea charset="0" panose="02020603050405020304" pitchFamily="18" typeface="Times New Roman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Земельный участок площадью 0,4048 га. Целевое назначение: земельный участок для размещения объектов по ремонту и обслуживанию автомобилей (в </a:t>
                      </a:r>
                      <a:r>
                        <a:rPr b="0" dirty="0" err="1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т.ч</a:t>
                      </a:r>
                      <a: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. автомобильных заправочных и газонаполнительных станций). </a:t>
                      </a: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Земельный участок предоставляется в аренду сроком на 50 лет.</a:t>
                      </a:r>
                    </a:p>
                    <a:p>
                      <a:pPr algn="just"/>
                      <a: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Разрешено использовать земельный участок для обслуживания недвижимого имущества с возможным изменением в установленном порядке его целевого назначения для размещения объектов розничной торговли, административно-торгового назначения, общественного питания, культурно-просветительного и (или) зрелищного назначения, образования и воспитания, физкультурно-оздоровительного и (или) спортивного назначения, бытового обслуживания населения.</a:t>
                      </a: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5087959"/>
                  </a:ext>
                </a:extLst>
              </a:tr>
              <a:tr h="58961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b="0" dirty="0" kern="1200" kumimoji="0" lang="ru-RU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Начальная цена </a:t>
                      </a:r>
                      <a: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продажи, </a:t>
                      </a:r>
                      <a:r>
                        <a:rPr b="0" dirty="0" kern="1200" kumimoji="0" lang="ru-RU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рублей</a:t>
                      </a: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7 260,00</a:t>
                      </a:r>
                    </a:p>
                    <a:p>
                      <a:pPr algn="l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0" dirty="0" i="1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Начальная цена понижена на 80 %</a:t>
                      </a:r>
                      <a:endParaRPr b="0" dirty="0" kern="1200" kumimoji="0" lang="ru-RU" smtClean="0" sz="1200">
                        <a:solidFill>
                          <a:schemeClr val="tx1"/>
                        </a:solidFill>
                        <a:effectLst/>
                        <a:latin charset="0" panose="02020603050405020304" pitchFamily="18" typeface="Times New Roman"/>
                        <a:ea typeface="+mn-ea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5274997"/>
                  </a:ext>
                </a:extLst>
              </a:tr>
              <a:tr h="60278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b="0" dirty="0" lang="ru-RU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Продавец </a:t>
                      </a:r>
                      <a:endParaRPr b="0" dirty="0" lang="ru-RU" sz="1200">
                        <a:solidFill>
                          <a:schemeClr val="tx1"/>
                        </a:solidFill>
                        <a:effectLst/>
                        <a:latin charset="0" panose="02020603050405020304" pitchFamily="18" typeface="Times New Roman"/>
                        <a:ea charset="0" panose="02020603050405020304" pitchFamily="18" typeface="Times New Roman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b="0" dirty="0" err="1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Ильянский</a:t>
                      </a:r>
                      <a: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 сельский исполнительный комитет,  тел. (801771) 33435, 33436.</a:t>
                      </a:r>
                      <a:endParaRPr b="0" dirty="0" kern="1200" kumimoji="0" lang="ru-RU" sz="1200">
                        <a:solidFill>
                          <a:schemeClr val="tx1"/>
                        </a:solidFill>
                        <a:effectLst/>
                        <a:latin charset="0" panose="02020603050405020304" pitchFamily="18" typeface="Times New Roman"/>
                        <a:ea typeface="+mn-ea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9363726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936297" y="242584"/>
            <a:ext cx="497102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b="1" dirty="0" lang="ru-RU">
                <a:solidFill>
                  <a:sysClr lastClr="000000" val="windowText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Минская область, </a:t>
            </a:r>
            <a:r>
              <a:rPr b="1" dirty="0" err="1" lang="ru-RU" smtClean="0">
                <a:solidFill>
                  <a:sysClr lastClr="000000" val="windowText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Вилейский</a:t>
            </a:r>
            <a:r>
              <a:rPr b="1" dirty="0" lang="ru-RU" smtClean="0">
                <a:solidFill>
                  <a:sysClr lastClr="000000" val="windowText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район, </a:t>
            </a:r>
            <a:endParaRPr b="1" dirty="0" lang="ru-RU">
              <a:solidFill>
                <a:sysClr lastClr="000000" val="windowText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r>
              <a:rPr b="1" dirty="0" err="1" lang="ru-RU">
                <a:solidFill>
                  <a:sysClr lastClr="000000" val="windowText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Ильянский</a:t>
            </a:r>
            <a:r>
              <a:rPr b="1" dirty="0" lang="ru-RU">
                <a:solidFill>
                  <a:sysClr lastClr="000000" val="windowText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с/с, 19, КАЗС № </a:t>
            </a:r>
            <a:r>
              <a:rPr b="1" dirty="0" lang="ru-RU" smtClean="0">
                <a:solidFill>
                  <a:sysClr lastClr="000000" val="windowText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15</a:t>
            </a:r>
            <a:endParaRPr b="1" dirty="0" lang="ru-RU">
              <a:solidFill>
                <a:sysClr lastClr="000000" val="windowText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11151" y="242584"/>
            <a:ext cx="3832166" cy="92333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180000">
              <a:tabLst>
                <a:tab algn="l" pos="180000"/>
              </a:tabLst>
            </a:pPr>
            <a:r>
              <a:rPr b="1" dirty="0" lang="ru-RU">
                <a:latin charset="0" panose="02020603050405020304" pitchFamily="18" typeface="Times New Roman"/>
                <a:cs charset="0" panose="02020603050405020304" pitchFamily="18" typeface="Times New Roman"/>
              </a:rPr>
              <a:t>Расстояние от:	г. Минска – </a:t>
            </a:r>
            <a:r>
              <a:rPr b="1" dirty="0" lang="ru-RU" smtClean="0">
                <a:latin charset="0" panose="02020603050405020304" pitchFamily="18" typeface="Times New Roman"/>
                <a:cs charset="0" panose="02020603050405020304" pitchFamily="18" typeface="Times New Roman"/>
              </a:rPr>
              <a:t>76 км</a:t>
            </a:r>
          </a:p>
          <a:p>
            <a:pPr defTabSz="180000">
              <a:tabLst>
                <a:tab algn="l" pos="180000"/>
              </a:tabLst>
            </a:pPr>
            <a:r>
              <a:rPr b="1" dirty="0" lang="ru-RU" smtClean="0">
                <a:latin charset="0" panose="02020603050405020304" pitchFamily="18" typeface="Times New Roman"/>
                <a:cs charset="0" panose="02020603050405020304" pitchFamily="18" typeface="Times New Roman"/>
              </a:rPr>
              <a:t>                            г</a:t>
            </a:r>
            <a:r>
              <a:rPr b="1" dirty="0" lang="ru-RU">
                <a:latin charset="0" panose="02020603050405020304" pitchFamily="18" typeface="Times New Roman"/>
                <a:cs charset="0" panose="02020603050405020304" pitchFamily="18" typeface="Times New Roman"/>
              </a:rPr>
              <a:t>. </a:t>
            </a:r>
            <a:r>
              <a:rPr b="1" dirty="0" lang="ru-RU" smtClean="0">
                <a:latin charset="0" panose="02020603050405020304" pitchFamily="18" typeface="Times New Roman"/>
                <a:cs charset="0" panose="02020603050405020304" pitchFamily="18" typeface="Times New Roman"/>
              </a:rPr>
              <a:t>Вилейки </a:t>
            </a:r>
            <a:r>
              <a:rPr b="1" dirty="0" lang="ru-RU">
                <a:latin charset="0" panose="02020603050405020304" pitchFamily="18" typeface="Times New Roman"/>
                <a:cs charset="0" panose="02020603050405020304" pitchFamily="18" typeface="Times New Roman"/>
              </a:rPr>
              <a:t>– </a:t>
            </a:r>
            <a:r>
              <a:rPr b="1" dirty="0" lang="ru-RU" smtClean="0">
                <a:latin charset="0" panose="02020603050405020304" pitchFamily="18" typeface="Times New Roman"/>
                <a:cs charset="0" panose="02020603050405020304" pitchFamily="18" typeface="Times New Roman"/>
              </a:rPr>
              <a:t>32 км</a:t>
            </a:r>
            <a:endParaRPr b="1" dirty="0" lang="ru-RU"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defTabSz="180000">
              <a:tabLst>
                <a:tab algn="l" pos="180000"/>
              </a:tabLst>
            </a:pPr>
            <a:r>
              <a:rPr b="1" dirty="0" lang="ru-RU">
                <a:latin charset="0" panose="02020603050405020304" pitchFamily="18" typeface="Times New Roman"/>
                <a:cs charset="0" panose="02020603050405020304" pitchFamily="18" typeface="Times New Roman"/>
              </a:rPr>
              <a:t>									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B94A63BD-57A8-4EA5-87B9-B72FD17870DC}" type="slidenum">
              <a:rPr lang="ru-RU" smtClean="0">
                <a:solidFill>
                  <a:srgbClr val="D34817">
                    <a:shade val="75000"/>
                  </a:srgbClr>
                </a:solidFill>
              </a:rPr>
              <a:pPr/>
              <a:t>7</a:t>
            </a:fld>
            <a:endParaRPr lang="ru-RU">
              <a:solidFill>
                <a:srgbClr val="D34817">
                  <a:shade val="75000"/>
                </a:srgb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74" y="1100010"/>
            <a:ext cx="4813069" cy="28069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b="171" l="48" r="4" t="20"/>
          <a:stretch/>
        </p:blipFill>
        <p:spPr>
          <a:xfrm>
            <a:off x="440573" y="3978027"/>
            <a:ext cx="4813069" cy="274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238657"/>
      </p:ext>
    </p:extLst>
  </p:cSld>
  <p:clrMapOvr>
    <a:masterClrMapping/>
  </p:clrMapOvr>
  <p:transition advClick="0" advTm="5000" spd="slow">
    <p:wipe/>
  </p:transition>
  <p:timing>
    <p:tnLst>
      <p:par>
        <p:cTn dur="indefinite" id="1" nodeType="tmRoot" restart="never"/>
      </p:par>
    </p:tnLst>
  </p:timing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882185"/>
              </p:ext>
            </p:extLst>
          </p:nvPr>
        </p:nvGraphicFramePr>
        <p:xfrm>
          <a:off x="5335424" y="1100010"/>
          <a:ext cx="6577413" cy="5287842"/>
        </p:xfrm>
        <a:graphic>
          <a:graphicData uri="http://schemas.openxmlformats.org/drawingml/2006/table">
            <a:tbl>
              <a:tblPr bandCol="1" bandRow="1" firstCol="1" firstRow="1" lastCol="1" lastRow="1">
                <a:tableStyleId>{5C22544A-7EE6-4342-B048-85BDC9FD1C3A}</a:tableStyleId>
              </a:tblPr>
              <a:tblGrid>
                <a:gridCol w="1421158">
                  <a:extLst>
                    <a:ext uri="{9D8B030D-6E8A-4147-A177-3AD203B41FA5}">
                      <a16:colId xmlns:a16="http://schemas.microsoft.com/office/drawing/2014/main" val="1978639401"/>
                    </a:ext>
                  </a:extLst>
                </a:gridCol>
                <a:gridCol w="5156255">
                  <a:extLst>
                    <a:ext uri="{9D8B030D-6E8A-4147-A177-3AD203B41FA5}">
                      <a16:colId xmlns:a16="http://schemas.microsoft.com/office/drawing/2014/main" val="1825065903"/>
                    </a:ext>
                  </a:extLst>
                </a:gridCol>
              </a:tblGrid>
              <a:tr h="136887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b="0" lang="ru-RU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Сведения о недвижимом имуществе </a:t>
                      </a:r>
                      <a:endParaRPr b="0" lang="ru-RU" sz="1200">
                        <a:solidFill>
                          <a:schemeClr val="tx1"/>
                        </a:solidFill>
                        <a:effectLst/>
                        <a:latin charset="0" panose="02020603050405020304" pitchFamily="18" typeface="Times New Roman"/>
                        <a:ea charset="0" panose="02020603050405020304" pitchFamily="18" typeface="Times New Roman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Недвижимое имущество: капитальное строение (инв. № 631/С-66080) – одноэтажное здание фельдшерско-акушерского пункта с пристройкой и навесом, общая площадь 70,1 </a:t>
                      </a:r>
                      <a:r>
                        <a:rPr b="0" dirty="0" err="1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кв.м</a:t>
                      </a:r>
                      <a: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, 1939 года постройки, фундамент – бутобетон, стены – бревно, перегородки деревянные каркасные, перекрытия – дерево, крыша – асбестоцементный волнистый лист. Принадлежности: уборная.</a:t>
                      </a:r>
                      <a:endParaRPr b="0" dirty="0" kern="1200" kumimoji="0" lang="ru-RU" sz="1200">
                        <a:solidFill>
                          <a:schemeClr val="tx1"/>
                        </a:solidFill>
                        <a:effectLst/>
                        <a:latin charset="0" panose="02020603050405020304" pitchFamily="18" typeface="Times New Roman"/>
                        <a:ea typeface="+mn-ea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4754117"/>
                  </a:ext>
                </a:extLst>
              </a:tr>
              <a:tr h="272657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b="0" dirty="0" lang="ru-RU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Информация о земельном участке</a:t>
                      </a:r>
                      <a:endParaRPr b="0" dirty="0" lang="ru-RU" sz="1200">
                        <a:solidFill>
                          <a:schemeClr val="tx1"/>
                        </a:solidFill>
                        <a:effectLst/>
                        <a:latin charset="0" panose="02020603050405020304" pitchFamily="18" typeface="Times New Roman"/>
                        <a:ea charset="0" panose="02020603050405020304" pitchFamily="18" typeface="Times New Roman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Земельный участок площадью 0,1028 га. Целевое назначение: земельный участок для  размещения объектов здравоохранения и предоставления социальных услуг (для обслуживания здания фельдшерско-акушерского пункта). </a:t>
                      </a: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Земельный участок предоставляется в аренду сроком на 50 лет.</a:t>
                      </a:r>
                    </a:p>
                    <a:p>
                      <a:pPr algn="just"/>
                      <a: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Разрешено использовать земельный участок для обслуживания недвижимого имущества с возможным изменением в установленном порядке его целевого назначения для размещения объектов жилой застройки, розничной торговли, общественного питания, здравоохранения и (или) предоставления социальных услуг, культурно-просветительного и (или) зрелищного назначения, образования и (или) воспитания, физкультурно-оздоровительного и (или) спортивного назначения, бытового обслуживания населения.</a:t>
                      </a: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5087959"/>
                  </a:ext>
                </a:extLst>
              </a:tr>
              <a:tr h="58961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b="0" dirty="0" kern="1200" kumimoji="0" lang="ru-RU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Начальная цена </a:t>
                      </a:r>
                      <a: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продажи, </a:t>
                      </a:r>
                      <a:r>
                        <a:rPr b="0" dirty="0" kern="1200" kumimoji="0" lang="ru-RU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рублей</a:t>
                      </a: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4 440,00</a:t>
                      </a:r>
                    </a:p>
                    <a:p>
                      <a:r>
                        <a:rPr b="0" dirty="0" i="1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Начальная цена понижена на 80 %</a:t>
                      </a:r>
                      <a:endParaRPr b="0" dirty="0" kern="1200" kumimoji="0" lang="ru-RU" smtClean="0" sz="1200">
                        <a:solidFill>
                          <a:schemeClr val="tx1"/>
                        </a:solidFill>
                        <a:effectLst/>
                        <a:latin charset="0" panose="02020603050405020304" pitchFamily="18" typeface="Times New Roman"/>
                        <a:ea typeface="+mn-ea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5274997"/>
                  </a:ext>
                </a:extLst>
              </a:tr>
              <a:tr h="60278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b="0" dirty="0" lang="ru-RU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Продавец </a:t>
                      </a:r>
                      <a:endParaRPr b="0" dirty="0" lang="ru-RU" sz="1200">
                        <a:solidFill>
                          <a:schemeClr val="tx1"/>
                        </a:solidFill>
                        <a:effectLst/>
                        <a:latin charset="0" panose="02020603050405020304" pitchFamily="18" typeface="Times New Roman"/>
                        <a:ea charset="0" panose="02020603050405020304" pitchFamily="18" typeface="Times New Roman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b="0" dirty="0" err="1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Людвиновский</a:t>
                      </a:r>
                      <a: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 сельский исполнительный комитет,  тел. (801771) 63329, 74575.</a:t>
                      </a:r>
                      <a:endParaRPr b="0" dirty="0" kern="1200" kumimoji="0" lang="ru-RU" sz="1200">
                        <a:solidFill>
                          <a:schemeClr val="tx1"/>
                        </a:solidFill>
                        <a:effectLst/>
                        <a:latin charset="0" panose="02020603050405020304" pitchFamily="18" typeface="Times New Roman"/>
                        <a:ea typeface="+mn-ea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9363726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936297" y="242584"/>
            <a:ext cx="497102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b="1" dirty="0" lang="ru-RU">
                <a:solidFill>
                  <a:sysClr lastClr="000000" val="windowText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Минская область, </a:t>
            </a:r>
            <a:r>
              <a:rPr b="1" dirty="0" err="1" lang="ru-RU" smtClean="0">
                <a:solidFill>
                  <a:sysClr lastClr="000000" val="windowText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Вилейский</a:t>
            </a:r>
            <a:r>
              <a:rPr b="1" dirty="0" lang="ru-RU" smtClean="0">
                <a:solidFill>
                  <a:sysClr lastClr="000000" val="windowText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район, </a:t>
            </a:r>
            <a:endParaRPr b="1" dirty="0" lang="ru-RU">
              <a:solidFill>
                <a:sysClr lastClr="000000" val="windowText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r>
              <a:rPr b="1" dirty="0" lang="ru-RU">
                <a:solidFill>
                  <a:sysClr lastClr="000000" val="windowText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д. Терешки, ул. Рябиновая, 37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11151" y="242584"/>
            <a:ext cx="3832166" cy="92333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180000">
              <a:tabLst>
                <a:tab algn="l" pos="180000"/>
              </a:tabLst>
            </a:pPr>
            <a:r>
              <a:rPr b="1" dirty="0" lang="ru-RU">
                <a:latin charset="0" panose="02020603050405020304" pitchFamily="18" typeface="Times New Roman"/>
                <a:cs charset="0" panose="02020603050405020304" pitchFamily="18" typeface="Times New Roman"/>
              </a:rPr>
              <a:t>Расстояние от:	г. Минска – </a:t>
            </a:r>
            <a:r>
              <a:rPr b="1" dirty="0" lang="ru-RU" smtClean="0">
                <a:latin charset="0" panose="02020603050405020304" pitchFamily="18" typeface="Times New Roman"/>
                <a:cs charset="0" panose="02020603050405020304" pitchFamily="18" typeface="Times New Roman"/>
              </a:rPr>
              <a:t>103 км</a:t>
            </a:r>
          </a:p>
          <a:p>
            <a:pPr defTabSz="180000">
              <a:tabLst>
                <a:tab algn="l" pos="180000"/>
              </a:tabLst>
            </a:pPr>
            <a:r>
              <a:rPr b="1" dirty="0" lang="ru-RU" smtClean="0">
                <a:latin charset="0" panose="02020603050405020304" pitchFamily="18" typeface="Times New Roman"/>
                <a:cs charset="0" panose="02020603050405020304" pitchFamily="18" typeface="Times New Roman"/>
              </a:rPr>
              <a:t>                            г</a:t>
            </a:r>
            <a:r>
              <a:rPr b="1" dirty="0" lang="ru-RU">
                <a:latin charset="0" panose="02020603050405020304" pitchFamily="18" typeface="Times New Roman"/>
                <a:cs charset="0" panose="02020603050405020304" pitchFamily="18" typeface="Times New Roman"/>
              </a:rPr>
              <a:t>. </a:t>
            </a:r>
            <a:r>
              <a:rPr b="1" dirty="0" lang="ru-RU" smtClean="0">
                <a:latin charset="0" panose="02020603050405020304" pitchFamily="18" typeface="Times New Roman"/>
                <a:cs charset="0" panose="02020603050405020304" pitchFamily="18" typeface="Times New Roman"/>
              </a:rPr>
              <a:t>Вилейки </a:t>
            </a:r>
            <a:r>
              <a:rPr b="1" dirty="0" lang="ru-RU">
                <a:latin charset="0" panose="02020603050405020304" pitchFamily="18" typeface="Times New Roman"/>
                <a:cs charset="0" panose="02020603050405020304" pitchFamily="18" typeface="Times New Roman"/>
              </a:rPr>
              <a:t>– </a:t>
            </a:r>
            <a:r>
              <a:rPr b="1" dirty="0" lang="ru-RU" smtClean="0">
                <a:latin charset="0" panose="02020603050405020304" pitchFamily="18" typeface="Times New Roman"/>
                <a:cs charset="0" panose="02020603050405020304" pitchFamily="18" typeface="Times New Roman"/>
              </a:rPr>
              <a:t>36 км</a:t>
            </a:r>
            <a:endParaRPr b="1" dirty="0" lang="ru-RU"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defTabSz="180000">
              <a:tabLst>
                <a:tab algn="l" pos="180000"/>
              </a:tabLst>
            </a:pPr>
            <a:r>
              <a:rPr b="1" dirty="0" lang="ru-RU">
                <a:latin charset="0" panose="02020603050405020304" pitchFamily="18" typeface="Times New Roman"/>
                <a:cs charset="0" panose="02020603050405020304" pitchFamily="18" typeface="Times New Roman"/>
              </a:rPr>
              <a:t>									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B94A63BD-57A8-4EA5-87B9-B72FD17870DC}" type="slidenum">
              <a:rPr lang="ru-RU" smtClean="0">
                <a:solidFill>
                  <a:srgbClr val="D34817">
                    <a:shade val="75000"/>
                  </a:srgbClr>
                </a:solidFill>
              </a:rPr>
              <a:pPr/>
              <a:t>8</a:t>
            </a:fld>
            <a:endParaRPr lang="ru-RU">
              <a:solidFill>
                <a:srgbClr val="D34817">
                  <a:shade val="75000"/>
                </a:srgb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7" l="-348" r="97" t="24"/>
          <a:stretch/>
        </p:blipFill>
        <p:spPr>
          <a:xfrm>
            <a:off x="460002" y="1100010"/>
            <a:ext cx="4799530" cy="27099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b="128" l="54" r="18" t="53"/>
          <a:stretch/>
        </p:blipFill>
        <p:spPr>
          <a:xfrm>
            <a:off x="460002" y="3810001"/>
            <a:ext cx="4799530" cy="291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263838"/>
      </p:ext>
    </p:extLst>
  </p:cSld>
  <p:clrMapOvr>
    <a:masterClrMapping/>
  </p:clrMapOvr>
  <p:transition advClick="0" advTm="5000" spd="slow">
    <p:wipe/>
  </p:transition>
  <p:timing>
    <p:tnLst>
      <p:par>
        <p:cTn dur="indefinite" id="1" nodeType="tmRoot" restart="never"/>
      </p:par>
    </p:tnLst>
  </p:timing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58717" y="242584"/>
            <a:ext cx="497102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eaLnBrk="1" fontAlgn="auto" hangingPunct="1" indent="0" latinLnBrk="0" lvl="0" marL="0" marR="0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1200" kumimoji="0" lang="ru-RU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Минская область, </a:t>
            </a:r>
            <a:r>
              <a:rPr b="1" dirty="0" err="1" lang="ru-RU" smtClean="0">
                <a:solidFill>
                  <a:sysClr lastClr="000000" val="windowText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Дзер</a:t>
            </a:r>
            <a:r>
              <a:rPr b="1" baseline="0" cap="none" dirty="0" err="1" i="0" kern="1200" kumimoji="0" lang="ru-RU" noProof="0" normalizeH="0" smtClean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жинский</a:t>
            </a:r>
            <a:r>
              <a:rPr b="1" baseline="0" cap="none" dirty="0" i="0" kern="1200" kumimoji="0" lang="ru-RU" noProof="0" normalizeH="0" smtClean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 </a:t>
            </a:r>
            <a:r>
              <a:rPr b="1" baseline="0" cap="none" dirty="0" i="0" kern="1200" kumimoji="0" lang="ru-RU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район, </a:t>
            </a:r>
          </a:p>
          <a:p>
            <a:pPr algn="just" lvl="0">
              <a:defRPr/>
            </a:pPr>
            <a:r>
              <a:rPr b="1" dirty="0" err="1" lang="ru-RU">
                <a:solidFill>
                  <a:sysClr lastClr="000000" val="windowText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аг</a:t>
            </a:r>
            <a:r>
              <a:rPr b="1" dirty="0" lang="ru-RU">
                <a:solidFill>
                  <a:sysClr lastClr="000000" val="windowText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. </a:t>
            </a:r>
            <a:r>
              <a:rPr b="1" dirty="0" err="1" lang="ru-RU">
                <a:solidFill>
                  <a:sysClr lastClr="000000" val="windowText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Черниковщина</a:t>
            </a:r>
            <a:r>
              <a:rPr b="1" dirty="0" lang="ru-RU">
                <a:solidFill>
                  <a:sysClr lastClr="000000" val="windowText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, ул. Центральная, </a:t>
            </a:r>
            <a:r>
              <a:rPr b="1" dirty="0" lang="ru-RU" smtClean="0">
                <a:solidFill>
                  <a:sysClr lastClr="000000" val="windowText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49А</a:t>
            </a:r>
            <a:endParaRPr b="1" dirty="0" lang="ru-RU">
              <a:solidFill>
                <a:sysClr lastClr="000000" val="windowText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11150" y="242584"/>
            <a:ext cx="4261649" cy="64633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1800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algn="l" pos="180000"/>
              </a:tabLst>
              <a:defRPr/>
            </a:pPr>
            <a:r>
              <a:rPr b="1" baseline="0" cap="none" dirty="0" i="0" kern="1200" kumimoji="0" lang="ru-RU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Расстояние от:	г. Минска – </a:t>
            </a:r>
            <a:r>
              <a:rPr b="1" baseline="0" cap="none" dirty="0" i="0" kern="1200" kumimoji="0" lang="ru-RU" noProof="0" normalizeH="0" smtClean="0" spc="0" strike="noStrike" sz="1800" u="none">
                <a:ln>
                  <a:noFill/>
                </a:ln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36 </a:t>
            </a:r>
            <a:r>
              <a:rPr b="1" baseline="0" cap="none" dirty="0" i="0" kern="1200" kumimoji="0" lang="ru-RU" noProof="0" normalizeH="0" spc="0" strike="noStrike" sz="1800" u="none">
                <a:ln>
                  <a:noFill/>
                </a:ln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км</a:t>
            </a:r>
          </a:p>
          <a:p>
            <a:pPr algn="l" defTabSz="1800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algn="l" pos="180000"/>
              </a:tabLst>
              <a:defRPr/>
            </a:pPr>
            <a:r>
              <a:rPr b="1" baseline="0" cap="none" dirty="0" i="0" kern="1200" kumimoji="0" lang="ru-RU" noProof="0" normalizeH="0" spc="0" strike="noStrike" sz="1800" u="none">
                <a:ln>
                  <a:noFill/>
                </a:ln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									г. </a:t>
            </a:r>
            <a:r>
              <a:rPr b="1" baseline="0" cap="none" dirty="0" i="0" kern="1200" kumimoji="0" lang="ru-RU" noProof="0" normalizeH="0" smtClean="0" spc="0" strike="noStrike" sz="1800" u="none">
                <a:ln>
                  <a:noFill/>
                </a:ln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Дзержинска </a:t>
            </a:r>
            <a:r>
              <a:rPr b="1" baseline="0" cap="none" dirty="0" i="0" kern="1200" kumimoji="0" lang="ru-RU" noProof="0" normalizeH="0" spc="0" strike="noStrike" sz="1800" u="none">
                <a:ln>
                  <a:noFill/>
                </a:ln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– </a:t>
            </a:r>
            <a:r>
              <a:rPr b="1" baseline="0" cap="none" dirty="0" i="0" kern="1200" kumimoji="0" lang="ru-RU" noProof="0" normalizeH="0" smtClean="0" spc="0" strike="noStrike" sz="1800" u="none">
                <a:ln>
                  <a:noFill/>
                </a:ln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8,1 </a:t>
            </a:r>
            <a:r>
              <a:rPr b="1" baseline="0" cap="none" dirty="0" i="0" kern="1200" kumimoji="0" lang="ru-RU" noProof="0" normalizeH="0" spc="0" strike="noStrike" sz="1800" u="none">
                <a:ln>
                  <a:noFill/>
                </a:ln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км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4A63BD-57A8-4EA5-87B9-B72FD17870DC}" type="slidenum">
              <a:rPr b="0" baseline="0" cap="none" i="0" kern="1200" kumimoji="0" lang="ru-RU" noProof="0" normalizeH="0" smtClean="0" spc="0" strike="noStrike" sz="1200" u="none">
                <a:ln>
                  <a:noFill/>
                </a:ln>
                <a:solidFill>
                  <a:srgbClr val="D34817">
                    <a:shade val="75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algn="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b="0" baseline="0" cap="none" i="0" kern="1200" kumimoji="0" lang="ru-RU" noProof="0" normalizeH="0" spc="0" strike="noStrike" sz="1200" u="none">
              <a:ln>
                <a:noFill/>
              </a:ln>
              <a:solidFill>
                <a:srgbClr val="D34817">
                  <a:shade val="7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721110"/>
              </p:ext>
            </p:extLst>
          </p:nvPr>
        </p:nvGraphicFramePr>
        <p:xfrm>
          <a:off x="5289846" y="1122551"/>
          <a:ext cx="6810998" cy="5358255"/>
        </p:xfrm>
        <a:graphic>
          <a:graphicData uri="http://schemas.openxmlformats.org/drawingml/2006/table">
            <a:tbl>
              <a:tblPr bandCol="1" bandRow="1" firstCol="1" firstRow="1" lastCol="1" lastRow="1">
                <a:tableStyleId>{5C22544A-7EE6-4342-B048-85BDC9FD1C3A}</a:tableStyleId>
              </a:tblPr>
              <a:tblGrid>
                <a:gridCol w="1424734">
                  <a:extLst>
                    <a:ext uri="{9D8B030D-6E8A-4147-A177-3AD203B41FA5}">
                      <a16:colId xmlns:a16="http://schemas.microsoft.com/office/drawing/2014/main" val="1091073166"/>
                    </a:ext>
                  </a:extLst>
                </a:gridCol>
                <a:gridCol w="5386264">
                  <a:extLst>
                    <a:ext uri="{9D8B030D-6E8A-4147-A177-3AD203B41FA5}">
                      <a16:colId xmlns:a16="http://schemas.microsoft.com/office/drawing/2014/main" val="1431800519"/>
                    </a:ext>
                  </a:extLst>
                </a:gridCol>
              </a:tblGrid>
              <a:tr h="1435618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b="0" dirty="0" lang="ru-RU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Сведения о недвижимом имуществе </a:t>
                      </a:r>
                      <a:endParaRPr b="0" dirty="0" lang="ru-RU" sz="1200">
                        <a:solidFill>
                          <a:schemeClr val="tx1"/>
                        </a:solidFill>
                        <a:effectLst/>
                        <a:latin charset="0" panose="02020603050405020304" pitchFamily="18" typeface="Times New Roman"/>
                        <a:ea charset="0" panose="02020603050405020304" pitchFamily="18" typeface="Times New Roman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algn="l" pos="270510"/>
                        </a:tabLst>
                      </a:pPr>
                      <a: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Недвижимое имущество: капитальное строение (инв. № 620/С-27946) – одноэтажное здание бани с пристройкой, общая площадь 106,7 </a:t>
                      </a:r>
                      <a:r>
                        <a:rPr b="0" dirty="0" err="1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кв.м</a:t>
                      </a:r>
                      <a: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, 1965 года постройки, фундамент бетонный, стены и перегородки кирпичные оштукатурены, чердачные перекрытия – железобетонные плиты, крыша – шиферная. Принадлежности: сарай, уборная, площадка</a:t>
                      </a:r>
                      <a:endParaRPr b="0" dirty="0" kern="1200" kumimoji="0" lang="ru-RU" sz="1200">
                        <a:solidFill>
                          <a:schemeClr val="tx1"/>
                        </a:solidFill>
                        <a:effectLst/>
                        <a:latin charset="0" panose="02020603050405020304" pitchFamily="18" typeface="Times New Roman"/>
                        <a:ea typeface="+mn-ea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0720499"/>
                  </a:ext>
                </a:extLst>
              </a:tr>
              <a:tr h="2659616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b="0" dirty="0" lang="ru-RU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Информация о земельном участке</a:t>
                      </a:r>
                      <a:endParaRPr b="0" dirty="0" lang="ru-RU" sz="1200">
                        <a:solidFill>
                          <a:schemeClr val="tx1"/>
                        </a:solidFill>
                        <a:effectLst/>
                        <a:latin charset="0" panose="02020603050405020304" pitchFamily="18" typeface="Times New Roman"/>
                        <a:ea charset="0" panose="02020603050405020304" pitchFamily="18" typeface="Times New Roman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Земельный участок площадью 0,0825 га. Целевое назначение: земельный участок для обслуживания здания бани. Введены ограничения в использовании частей земельного участка: площадью 0,0825 га в связи с расположением на природных территориях, подлежащих специальной охране (</a:t>
                      </a:r>
                      <a:r>
                        <a:rPr b="0" dirty="0" err="1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водоохранная</a:t>
                      </a:r>
                      <a: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 зона малых рек (</a:t>
                      </a:r>
                      <a:r>
                        <a:rPr b="0" dirty="0" err="1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р.Усса</a:t>
                      </a:r>
                      <a: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), площадью 0,0198 га в связи с расположением в охранной зоне линий электропередач напряжением свыше 1000В.</a:t>
                      </a:r>
                    </a:p>
                    <a:p>
                      <a:pPr algn="just"/>
                      <a:endParaRPr b="0" dirty="0" kern="1200" kumimoji="0" lang="ru-RU" smtClean="0" sz="1200">
                        <a:solidFill>
                          <a:schemeClr val="tx1"/>
                        </a:solidFill>
                        <a:effectLst/>
                        <a:latin charset="0" panose="02020603050405020304" pitchFamily="18" typeface="Times New Roman"/>
                        <a:ea typeface="+mn-ea"/>
                        <a:cs charset="0" panose="02020603050405020304" pitchFamily="18" typeface="Times New Roman"/>
                      </a:endParaRPr>
                    </a:p>
                    <a:p>
                      <a:pPr algn="just"/>
                      <a: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Земельный участок предоставляется в аренду сроком на 99 лет.</a:t>
                      </a:r>
                    </a:p>
                    <a:p>
                      <a:pPr algn="just"/>
                      <a:endParaRPr b="0" dirty="0" kern="1200" kumimoji="0" lang="ru-RU" smtClean="0" sz="1200">
                        <a:solidFill>
                          <a:schemeClr val="tx1"/>
                        </a:solidFill>
                        <a:effectLst/>
                        <a:latin charset="0" panose="02020603050405020304" pitchFamily="18" typeface="Times New Roman"/>
                        <a:ea typeface="+mn-ea"/>
                        <a:cs charset="0" panose="02020603050405020304" pitchFamily="18" typeface="Times New Roman"/>
                      </a:endParaRPr>
                    </a:p>
                    <a:p>
                      <a:pPr algn="just"/>
                      <a: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В установленном порядке предоставляется возможность изменения целевого назначения земельного участка и использование его для размещения объектов жилой застройки, по оказанию услуг населению, объектов торговли, объектов административного назначения, объектов иного назначения.</a:t>
                      </a:r>
                      <a:endParaRPr b="0" dirty="0" kern="1200" kumimoji="0" lang="ru-RU" sz="1200">
                        <a:solidFill>
                          <a:schemeClr val="tx1"/>
                        </a:solidFill>
                        <a:effectLst/>
                        <a:latin charset="0" panose="02020603050405020304" pitchFamily="18" typeface="Times New Roman"/>
                        <a:ea typeface="+mn-ea"/>
                        <a:cs charset="0" panose="02020603050405020304" pitchFamily="18" typeface="Times New Roman"/>
                      </a:endParaRPr>
                    </a:p>
                  </a:txBody>
                  <a:tcPr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0211361"/>
                  </a:ext>
                </a:extLst>
              </a:tr>
              <a:tr h="897261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b="0" dirty="0" lang="ru-RU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Начальная цена </a:t>
                      </a:r>
                      <a:r>
                        <a:rPr b="0" dirty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продажи, </a:t>
                      </a:r>
                      <a:r>
                        <a:rPr b="0" dirty="0" lang="ru-RU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рублей</a:t>
                      </a:r>
                      <a:endParaRPr b="0" dirty="0" lang="ru-RU" sz="1200">
                        <a:solidFill>
                          <a:schemeClr val="tx1"/>
                        </a:solidFill>
                        <a:effectLst/>
                        <a:latin charset="0" panose="02020603050405020304" pitchFamily="18" typeface="Times New Roman"/>
                        <a:ea charset="0" panose="02020603050405020304" pitchFamily="18" typeface="Times New Roman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13 091,82</a:t>
                      </a:r>
                    </a:p>
                    <a:p>
                      <a:pPr algn="l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0" dirty="0" i="1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Начальная цена понижена на 50 %</a:t>
                      </a:r>
                      <a:endParaRPr b="0" dirty="0" kern="1200" kumimoji="0" lang="ru-RU" smtClean="0" sz="1200">
                        <a:solidFill>
                          <a:schemeClr val="tx1"/>
                        </a:solidFill>
                        <a:effectLst/>
                        <a:latin charset="0" panose="02020603050405020304" pitchFamily="18" typeface="Times New Roman"/>
                        <a:ea typeface="+mn-ea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7965385"/>
                  </a:ext>
                </a:extLst>
              </a:tr>
              <a:tr h="35890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b="0" dirty="0" lang="ru-RU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cs charset="0" panose="02020603050405020304" pitchFamily="18" typeface="Times New Roman"/>
                        </a:rPr>
                        <a:t>Продавец </a:t>
                      </a:r>
                      <a:endParaRPr b="0" dirty="0" lang="ru-RU" sz="1200">
                        <a:solidFill>
                          <a:schemeClr val="tx1"/>
                        </a:solidFill>
                        <a:effectLst/>
                        <a:latin charset="0" panose="02020603050405020304" pitchFamily="18" typeface="Times New Roman"/>
                        <a:ea charset="0" panose="02020603050405020304" pitchFamily="18" typeface="Times New Roman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Районное производственное унитарное предприятие «Дзержинское ЖКХ», </a:t>
                      </a:r>
                      <a:b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</a:br>
                      <a:r>
                        <a:rPr b="0" dirty="0" kern="1200" kumimoji="0" lang="ru-RU" smtClean="0" sz="1200">
                          <a:solidFill>
                            <a:schemeClr val="tx1"/>
                          </a:solidFill>
                          <a:effectLst/>
                          <a:latin charset="0" panose="02020603050405020304" pitchFamily="18" typeface="Times New Roman"/>
                          <a:ea typeface="+mn-ea"/>
                          <a:cs charset="0" panose="02020603050405020304" pitchFamily="18" typeface="Times New Roman"/>
                        </a:rPr>
                        <a:t>тел. (801716) 71724, 71802, 72467.</a:t>
                      </a:r>
                      <a:endParaRPr b="0" dirty="0" kern="1200" kumimoji="0" lang="ru-RU" sz="1200">
                        <a:solidFill>
                          <a:schemeClr val="tx1"/>
                        </a:solidFill>
                        <a:effectLst/>
                        <a:latin charset="0" panose="02020603050405020304" pitchFamily="18" typeface="Times New Roman"/>
                        <a:ea typeface="+mn-ea"/>
                        <a:cs charset="0" panose="02020603050405020304" pitchFamily="18" typeface="Times New Roman"/>
                      </a:endParaRPr>
                    </a:p>
                  </a:txBody>
                  <a:tcPr anchor="ctr" marB="0" marL="68580" marR="68580" marT="0">
                    <a:lnL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0572809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 rotWithShape="1">
          <a:blip cstate="print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5" t="105"/>
          <a:stretch/>
        </p:blipFill>
        <p:spPr>
          <a:xfrm>
            <a:off x="131498" y="1064030"/>
            <a:ext cx="5087837" cy="25935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b="154" l="53" r="27" t="109"/>
          <a:stretch/>
        </p:blipFill>
        <p:spPr>
          <a:xfrm>
            <a:off x="131497" y="3657600"/>
            <a:ext cx="5087837" cy="306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157973"/>
      </p:ext>
    </p:extLst>
  </p:cSld>
  <p:clrMapOvr>
    <a:masterClrMapping/>
  </p:clrMapOvr>
  <p:transition advClick="0" advTm="5000" spd="slow">
    <p:wipe/>
  </p:transition>
  <p:timing>
    <p:tnLst>
      <p:par>
        <p:cTn dur="indefinite" id="1" nodeType="tmRoot" restart="never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праведливость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2922</TotalTime>
  <Words>3281</Words>
  <Application>Microsoft Office PowerPoint</Application>
  <PresentationFormat>Широкоэкранный</PresentationFormat>
  <Paragraphs>346</Paragraphs>
  <Slides>24</Slides>
  <Notes>24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Calibri</vt:lpstr>
      <vt:lpstr>Franklin Gothic Book</vt:lpstr>
      <vt:lpstr>Franklin Gothic Medium</vt:lpstr>
      <vt:lpstr>Times New Roman</vt:lpstr>
      <vt:lpstr>Wingdings 2</vt:lpstr>
      <vt:lpstr>Трек</vt:lpstr>
      <vt:lpstr>Неиспользуемые объекты недвижимости государственной собственности, предлагаемые  для продажи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Ткаченко Галина Александровна</dc:creator>
  <cp:lastModifiedBy>VasilyevaNA</cp:lastModifiedBy>
  <cp:revision>193</cp:revision>
  <cp:lastPrinted>2023-05-30T14:00:25Z</cp:lastPrinted>
  <dcterms:created xsi:type="dcterms:W3CDTF">2022-07-28T11:54:03Z</dcterms:created>
  <dcterms:modified xsi:type="dcterms:W3CDTF">2023-05-30T14:22:09Z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6050845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S10.0.0</vt:lpwstr>
  </property>
</Properties>
</file>