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413" r:id="rId2"/>
    <p:sldId id="462" r:id="rId3"/>
    <p:sldId id="461" r:id="rId4"/>
    <p:sldId id="466" r:id="rId5"/>
    <p:sldId id="465" r:id="rId6"/>
    <p:sldId id="459" r:id="rId7"/>
    <p:sldId id="460" r:id="rId8"/>
    <p:sldId id="464" r:id="rId9"/>
    <p:sldId id="467" r:id="rId10"/>
    <p:sldId id="463" r:id="rId11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FF33"/>
    <a:srgbClr val="FF0066"/>
    <a:srgbClr val="B8E08C"/>
    <a:srgbClr val="FFFF99"/>
    <a:srgbClr val="FFCC00"/>
    <a:srgbClr val="66CCFF"/>
    <a:srgbClr val="99CCFF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84" y="4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&#1052;&#1086;&#1080;%20&#1076;&#1086;&#1082;&#1091;&#1084;&#1077;&#1085;&#1090;&#1099;\&#1052;&#1054;&#1048;\&#1045;&#1076;&#1080;&#1085;&#1099;&#1081;%20&#1076;&#1077;&#1085;&#1100;%20&#1080;&#1085;&#1092;&#1086;&#1088;&#1084;&#1080;&#1088;&#1086;&#1074;&#1072;&#1085;&#1080;&#1103;\&#1055;&#1086;&#1083;&#1091;&#1075;&#1086;&#1076;&#1080;&#1077;%202020\&#1055;&#1086;&#1075;&#1080;&#1073;&#1096;&#1080;&#1077;%20&#1074;%20&#1044;&#1058;&#1055;,%20&#1085;&#1072;%20&#1087;&#1086;&#1078;&#1072;&#1088;&#1072;&#1093;%20&#1080;%20&#1087;&#1088;&#1086;&#1080;&#1079;&#1074;&#1086;&#1076;&#1089;&#1090;&#1074;&#1077;%20&#1079;&#1072;%206%20&#1084;&#1077;&#1089;&#1103;&#1094;&#1077;&#1074;%202020%20&#1075;&#1086;&#1076;&#1072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0\&#1055;&#1086;&#1083;&#1091;&#1075;&#1086;&#1076;&#1080;&#1077;\&#1055;&#1086;&#1075;&#1080;&#1073;&#1096;&#1080;&#1077;%20&#1087;&#1086;%20&#1087;&#1086;&#1076;&#1095;&#1080;&#1085;&#1077;&#1085;&#1085;&#1086;&#1089;&#1090;&#1080;%20&#1079;&#1072;%206%20&#1084;&#1077;&#1089;&#1103;&#1094;&#1077;&#1074;%202020%20&#1075;&#1086;&#1076;&#1072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0\&#1055;&#1086;&#1083;&#1091;&#1075;&#1086;&#1076;&#1080;&#1077;\&#1055;&#1086;&#1075;&#1080;&#1073;&#1096;&#1080;&#1077;%20&#1087;&#1086;%20&#1087;&#1086;&#1076;&#1095;&#1080;&#1085;&#1077;&#1085;&#1085;&#1086;&#1089;&#1090;&#1080;%20&#1079;&#1072;%206%20&#1084;&#1077;&#1089;&#1103;&#1094;&#1077;&#1074;%202020%20&#1075;&#1086;&#1076;&#1072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0\&#1055;&#1086;&#1083;&#1091;&#1075;&#1086;&#1076;&#1080;&#1077;\&#1055;&#1086;&#1075;&#1080;&#1073;&#1096;&#1080;&#1077;%20&#1085;&#1072;%20&#1087;&#1088;&#1086;&#1080;&#1079;&#1074;&#1086;&#1076;&#1089;&#1090;&#1074;&#1077;%20&#1074;%20&#1082;&#1086;&#1084;&#1084;&#1091;&#1085;&#1072;&#1083;&#1082;&#1077;%20&#1079;&#1072;%206%20&#1084;&#1077;&#1089;&#1103;&#1094;&#1077;&#1074;%202020%20&#1075;&#1086;&#1076;&#1072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Ivanova.f\AppData\Local\Microsoft\Windows\Temporary%20Internet%20Files\Content.Outlook\VUPSJS0J\&#1056;&#1072;&#1089;&#1087;&#1088;&#1077;&#1076;&#1077;&#1083;&#1077;&#1085;&#1080;&#1077;%20&#1074;&#1080;&#1085;&#1099;%20%20&#1085;&#1077;&#1089;&#1095;&#1072;&#1089;&#1090;&#1085;&#1099;&#1093;%20&#1089;&#1083;&#1091;&#1095;&#1072;&#1077;&#1074;%20&#1089;%20&#1090;&#1103;&#1078;&#1082;&#1080;&#1084;&#1080;%20&#1087;&#1086;&#1089;&#1083;&#1077;&#1076;&#1089;&#1090;&#1074;&#1080;&#1103;&#1084;&#1080;%20&#1079;&#1072;%206%20&#1084;&#1077;&#1089;&#1103;&#1094;&#1077;&#1074;%20%202020%20&#1075;&#1086;&#1076;&#1072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Ivanova.f\Documents\&#1050;&#1086;&#1087;&#1080;&#1103;%20&#1054;&#1089;&#1085;&#1086;&#1074;&#1085;&#1099;&#1077;%20&#1074;&#1085;&#1077;&#1096;&#1085;&#1080;&#1077;%20&#1087;&#1088;&#1080;&#1095;&#1080;&#1085;&#1099;%20&#1075;&#1080;&#1073;&#1077;&#1083;&#1080;%20&#1083;&#1102;&#1076;&#1077;&#1081;%20&#1074;%20&#1087;&#1077;&#1088;&#1074;&#1086;&#1084;%20&#1087;&#1086;&#1083;&#1091;&#1075;&#1086;&#1076;&#1080;&#1080;%202020%20&#1075;&#1086;&#1076;&#1072;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7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977450484920419E-2"/>
          <c:y val="0.12058340319089125"/>
          <c:w val="0.97067617678378115"/>
          <c:h val="0.576005233425242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'к факторам'!$D$3</c:f>
              <c:strCache>
                <c:ptCount val="1"/>
                <c:pt idx="0">
                  <c:v>6 месяцев 2019 года</c:v>
                </c:pt>
              </c:strCache>
            </c:strRef>
          </c:tx>
          <c:spPr>
            <a:solidFill>
              <a:srgbClr val="008080"/>
            </a:solidFill>
            <a:ln w="38100"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dLbl>
              <c:idx val="0"/>
              <c:layout>
                <c:manualLayout>
                  <c:x val="1.298751175716708E-3"/>
                  <c:y val="-3.5338144904549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935521369290615E-3"/>
                  <c:y val="-3.1629823770123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7417139542652E-3"/>
                  <c:y val="-7.4438974840505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49350649350649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3.8876888526491438E-3"/>
                  <c:y val="6.84284508076887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факторам'!$C$4:$C$6</c:f>
              <c:strCache>
                <c:ptCount val="3"/>
                <c:pt idx="0">
                  <c:v>Дорожно-транспортные
 происшествия</c:v>
                </c:pt>
                <c:pt idx="1">
                  <c:v>Пожары</c:v>
                </c:pt>
                <c:pt idx="2">
                  <c:v>Несчастные случаи
на производстве</c:v>
                </c:pt>
              </c:strCache>
            </c:strRef>
          </c:cat>
          <c:val>
            <c:numRef>
              <c:f>'к факторам'!$D$4:$D$6</c:f>
              <c:numCache>
                <c:formatCode>General</c:formatCode>
                <c:ptCount val="3"/>
                <c:pt idx="0">
                  <c:v>43</c:v>
                </c:pt>
                <c:pt idx="1">
                  <c:v>62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'к факторам'!$E$3</c:f>
              <c:strCache>
                <c:ptCount val="1"/>
                <c:pt idx="0">
                  <c:v>6 месяцев 2020 года</c:v>
                </c:pt>
              </c:strCache>
            </c:strRef>
          </c:tx>
          <c:spPr>
            <a:solidFill>
              <a:srgbClr val="FF0000"/>
            </a:solidFill>
            <a:ln w="38100">
              <a:noFill/>
            </a:ln>
          </c:spPr>
          <c:invertIfNegative val="0"/>
          <c:dLbls>
            <c:dLbl>
              <c:idx val="0"/>
              <c:layout>
                <c:manualLayout>
                  <c:x val="7.7922077922077922E-3"/>
                  <c:y val="-1.3003096609204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37595051848686E-3"/>
                  <c:y val="-3.163656430721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37595051847736E-3"/>
                  <c:y val="-2.2331692452151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8960560570039265E-3"/>
                  <c:y val="-3.7064941015414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4935064935064939E-3"/>
                  <c:y val="-6.81106716088778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факторам'!$C$4:$C$6</c:f>
              <c:strCache>
                <c:ptCount val="3"/>
                <c:pt idx="0">
                  <c:v>Дорожно-транспортные
 происшествия</c:v>
                </c:pt>
                <c:pt idx="1">
                  <c:v>Пожары</c:v>
                </c:pt>
                <c:pt idx="2">
                  <c:v>Несчастные случаи
на производстве</c:v>
                </c:pt>
              </c:strCache>
            </c:strRef>
          </c:cat>
          <c:val>
            <c:numRef>
              <c:f>'к факторам'!$E$4:$E$6</c:f>
              <c:numCache>
                <c:formatCode>General</c:formatCode>
                <c:ptCount val="3"/>
                <c:pt idx="0">
                  <c:v>76</c:v>
                </c:pt>
                <c:pt idx="1">
                  <c:v>96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gapDepth val="174"/>
        <c:shape val="cylinder"/>
        <c:axId val="78494336"/>
        <c:axId val="78504320"/>
        <c:axId val="0"/>
      </c:bar3DChart>
      <c:catAx>
        <c:axId val="7849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prstClr val="black"/>
            </a:solidFill>
          </a:ln>
        </c:spPr>
        <c:txPr>
          <a:bodyPr rot="0" vert="horz" anchor="t" anchorCtr="0"/>
          <a:lstStyle/>
          <a:p>
            <a:pPr>
              <a:defRPr sz="1600" b="1" baseline="0">
                <a:latin typeface="+mn-lt"/>
                <a:cs typeface="Times New Roman" pitchFamily="18" charset="0"/>
              </a:defRPr>
            </a:pPr>
            <a:endParaRPr lang="ru-RU"/>
          </a:p>
        </c:txPr>
        <c:crossAx val="78504320"/>
        <c:crosses val="autoZero"/>
        <c:auto val="0"/>
        <c:lblAlgn val="ctr"/>
        <c:lblOffset val="100"/>
        <c:noMultiLvlLbl val="0"/>
      </c:catAx>
      <c:valAx>
        <c:axId val="7850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849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684872512886769E-2"/>
          <c:y val="0.85893345360796036"/>
          <c:w val="0.91917474467526927"/>
          <c:h val="0.10650297711939337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месяцев 2019 г.</a:t>
            </a:r>
            <a:endParaRPr 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623632768402078"/>
          <c:y val="0.14592351681581636"/>
        </c:manualLayout>
      </c:layout>
      <c:overlay val="0"/>
    </c:title>
    <c:autoTitleDeleted val="0"/>
    <c:view3D>
      <c:rotX val="4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200860075978248E-2"/>
          <c:y val="0.23186443630030118"/>
          <c:w val="0.44218657246670917"/>
          <c:h val="0.48204927609855214"/>
        </c:manualLayout>
      </c:layout>
      <c:pie3DChart>
        <c:varyColors val="1"/>
        <c:ser>
          <c:idx val="0"/>
          <c:order val="0"/>
          <c:tx>
            <c:strRef>
              <c:f>'к потерпевшим'!$D$4</c:f>
              <c:strCache>
                <c:ptCount val="1"/>
                <c:pt idx="0">
                  <c:v>6 месяцев 2019 года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explosion val="7"/>
          <c:dPt>
            <c:idx val="0"/>
            <c:bubble3D val="0"/>
            <c:spPr>
              <a:solidFill>
                <a:srgbClr val="C00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FF9999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8.7933441983148827E-2"/>
                  <c:y val="-0.1756686090501206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18,7%</a:t>
                    </a:r>
                    <a:endParaRPr lang="ru-RU" sz="1400" dirty="0">
                      <a:latin typeface="Arial Black" panose="020B0A04020102020204" pitchFamily="34" charset="0"/>
                    </a:endParaRPr>
                  </a:p>
                  <a:p>
                    <a:r>
                      <a:rPr lang="ru-RU" sz="1400" dirty="0">
                        <a:latin typeface="Arial Black" panose="020B0A04020102020204" pitchFamily="34" charset="0"/>
                      </a:rPr>
                      <a:t>(3 чел.)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90641284816444E-2"/>
                  <c:y val="0.12623659212887711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50,0</a:t>
                    </a:r>
                    <a:r>
                      <a:rPr lang="en-US" sz="1400">
                        <a:latin typeface="Arial Black" panose="020B0A04020102020204" pitchFamily="34" charset="0"/>
                      </a:rPr>
                      <a:t>%</a:t>
                    </a:r>
                    <a:endParaRPr lang="ru-RU" sz="1400">
                      <a:latin typeface="Arial Black" panose="020B0A04020102020204" pitchFamily="34" charset="0"/>
                    </a:endParaRPr>
                  </a:p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(8 чел.)</a:t>
                    </a:r>
                    <a:endParaRPr lang="en-US" sz="180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12063697334174"/>
                  <c:y val="-0.1047860553315768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Arial Black" panose="020B0A04020102020204" pitchFamily="34" charset="0"/>
                      </a:rPr>
                      <a:t>31,3</a:t>
                    </a:r>
                    <a:r>
                      <a:rPr lang="en-US" sz="1400" dirty="0">
                        <a:latin typeface="Arial Black" panose="020B0A04020102020204" pitchFamily="34" charset="0"/>
                      </a:rPr>
                      <a:t>%</a:t>
                    </a:r>
                    <a:endParaRPr lang="ru-RU" sz="1400" dirty="0">
                      <a:latin typeface="Arial Black" panose="020B0A04020102020204" pitchFamily="34" charset="0"/>
                    </a:endParaRPr>
                  </a:p>
                  <a:p>
                    <a:r>
                      <a:rPr lang="ru-RU" sz="1400" dirty="0">
                        <a:latin typeface="Arial Black" panose="020B0A04020102020204" pitchFamily="34" charset="0"/>
                      </a:rPr>
                      <a:t>(5 чел.)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299043921480325"/>
                  <c:y val="-9.3095184508951975E-2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25,0%</a:t>
                    </a:r>
                  </a:p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(3 чел.)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'к потерпевшим'!$C$5:$C$7</c:f>
              <c:strCache>
                <c:ptCount val="3"/>
                <c:pt idx="0">
                  <c:v>Организации республиканской формы собственности</c:v>
                </c:pt>
                <c:pt idx="1">
                  <c:v>Организации коммунальной формы собственности</c:v>
                </c:pt>
                <c:pt idx="2">
                  <c:v>Организации  без ведомственной подчиненности</c:v>
                </c:pt>
              </c:strCache>
            </c:strRef>
          </c:cat>
          <c:val>
            <c:numRef>
              <c:f>'к потерпевшим'!$D$5:$D$7</c:f>
              <c:numCache>
                <c:formatCode>0.0%</c:formatCode>
                <c:ptCount val="3"/>
                <c:pt idx="0">
                  <c:v>0.188</c:v>
                </c:pt>
                <c:pt idx="1">
                  <c:v>0.5</c:v>
                </c:pt>
                <c:pt idx="2">
                  <c:v>0.313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6484183025508912"/>
          <c:w val="0.98968850663289853"/>
          <c:h val="0.20382176421495701"/>
        </c:manualLayout>
      </c:layout>
      <c:overlay val="0"/>
      <c:spPr>
        <a:noFill/>
      </c:spPr>
      <c:txPr>
        <a:bodyPr/>
        <a:lstStyle/>
        <a:p>
          <a:pPr>
            <a:defRPr sz="1700" b="1">
              <a:latin typeface="+mn-lt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6 месяцев 2020 г.</a:t>
            </a:r>
          </a:p>
        </c:rich>
      </c:tx>
      <c:layout>
        <c:manualLayout>
          <c:xMode val="edge"/>
          <c:yMode val="edge"/>
          <c:x val="0.32249334032282417"/>
          <c:y val="1.5509356471821457E-2"/>
        </c:manualLayout>
      </c:layout>
      <c:overlay val="0"/>
    </c:title>
    <c:autoTitleDeleted val="0"/>
    <c:view3D>
      <c:rotX val="4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71136461153115E-2"/>
          <c:y val="0.13938755010769635"/>
          <c:w val="0.9138499777335598"/>
          <c:h val="0.82338115640748588"/>
        </c:manualLayout>
      </c:layout>
      <c:pie3DChart>
        <c:varyColors val="1"/>
        <c:ser>
          <c:idx val="0"/>
          <c:order val="0"/>
          <c:tx>
            <c:strRef>
              <c:f>'к потерпевшим'!$F$4</c:f>
              <c:strCache>
                <c:ptCount val="1"/>
                <c:pt idx="0">
                  <c:v>6 месяцев 2020 года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explosion val="3"/>
          <c:dPt>
            <c:idx val="0"/>
            <c:bubble3D val="0"/>
            <c:spPr>
              <a:solidFill>
                <a:srgbClr val="C00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FF9999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11511371557668243"/>
                  <c:y val="-1.0600450960785214E-2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0</a:t>
                    </a:r>
                    <a:r>
                      <a:rPr lang="en-US" sz="1400">
                        <a:latin typeface="Arial Black" panose="020B0A04020102020204" pitchFamily="34" charset="0"/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587856927895597"/>
                  <c:y val="-0.11941256109958293"/>
                </c:manualLayout>
              </c:layout>
              <c:tx>
                <c:rich>
                  <a:bodyPr/>
                  <a:lstStyle/>
                  <a:p>
                    <a:r>
                      <a:rPr lang="ru-RU" sz="1400" spc="-150" baseline="0" dirty="0" smtClean="0">
                        <a:latin typeface="Arial Black" panose="020B0A04020102020204" pitchFamily="34" charset="0"/>
                      </a:rPr>
                      <a:t>46,7</a:t>
                    </a:r>
                    <a:r>
                      <a:rPr lang="en-US" sz="1400" spc="-150" baseline="0" dirty="0" smtClean="0">
                        <a:latin typeface="Arial Black" panose="020B0A04020102020204" pitchFamily="34" charset="0"/>
                      </a:rPr>
                      <a:t>%</a:t>
                    </a:r>
                    <a:r>
                      <a:rPr lang="ru-RU" sz="1400" spc="-150" baseline="0" dirty="0" smtClean="0">
                        <a:latin typeface="Arial Black" panose="020B0A04020102020204" pitchFamily="34" charset="0"/>
                      </a:rPr>
                      <a:t> </a:t>
                    </a:r>
                    <a:endParaRPr lang="ru-RU" sz="1400" spc="-150" baseline="0" dirty="0">
                      <a:latin typeface="Arial Black" panose="020B0A04020102020204" pitchFamily="34" charset="0"/>
                    </a:endParaRPr>
                  </a:p>
                  <a:p>
                    <a:r>
                      <a:rPr lang="ru-RU" sz="1400" spc="-150" baseline="0" dirty="0">
                        <a:latin typeface="Arial Black" panose="020B0A04020102020204" pitchFamily="34" charset="0"/>
                      </a:rPr>
                      <a:t>(7 чел.)</a:t>
                    </a:r>
                    <a:endParaRPr lang="en-US" spc="-150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732436654376874"/>
                  <c:y val="0.10047504912097936"/>
                </c:manualLayout>
              </c:layout>
              <c:tx>
                <c:rich>
                  <a:bodyPr/>
                  <a:lstStyle/>
                  <a:p>
                    <a:r>
                      <a:rPr lang="ru-RU" sz="1400" spc="-150" baseline="0" dirty="0">
                        <a:latin typeface="Arial Black" panose="020B0A04020102020204" pitchFamily="34" charset="0"/>
                      </a:rPr>
                      <a:t>53,3%</a:t>
                    </a:r>
                  </a:p>
                  <a:p>
                    <a:r>
                      <a:rPr lang="ru-RU" sz="1400" spc="-150" baseline="0" dirty="0">
                        <a:latin typeface="Arial Black" panose="020B0A04020102020204" pitchFamily="34" charset="0"/>
                      </a:rPr>
                      <a:t>(8 чел.)</a:t>
                    </a:r>
                    <a:endParaRPr lang="en-US" sz="1800" spc="-150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7144764800241877"/>
                  <c:y val="-0.20531721171520936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23,4</a:t>
                    </a:r>
                    <a:r>
                      <a:rPr lang="en-US" sz="1400">
                        <a:latin typeface="Arial Black" panose="020B0A04020102020204" pitchFamily="34" charset="0"/>
                      </a:rPr>
                      <a:t>%</a:t>
                    </a:r>
                    <a:endParaRPr lang="ru-RU" sz="1400">
                      <a:latin typeface="Arial Black" panose="020B0A04020102020204" pitchFamily="34" charset="0"/>
                    </a:endParaRPr>
                  </a:p>
                  <a:p>
                    <a:r>
                      <a:rPr lang="ru-RU" sz="1400">
                        <a:latin typeface="Arial Black" panose="020B0A04020102020204" pitchFamily="34" charset="0"/>
                      </a:rPr>
                      <a:t>(15 чел.)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'к потерпевшим'!$E$5:$E$7</c:f>
              <c:strCache>
                <c:ptCount val="3"/>
                <c:pt idx="0">
                  <c:v>Организации республиканской формы собственности</c:v>
                </c:pt>
                <c:pt idx="1">
                  <c:v>Организации коммунальной формы собственности</c:v>
                </c:pt>
                <c:pt idx="2">
                  <c:v>Организации  без ведомственной подчиненности</c:v>
                </c:pt>
              </c:strCache>
            </c:strRef>
          </c:cat>
          <c:val>
            <c:numRef>
              <c:f>'к потерпевшим'!$F$5:$F$7</c:f>
              <c:numCache>
                <c:formatCode>0.0%</c:formatCode>
                <c:ptCount val="3"/>
                <c:pt idx="0">
                  <c:v>0</c:v>
                </c:pt>
                <c:pt idx="1">
                  <c:v>0.46700000000000003</c:v>
                </c:pt>
                <c:pt idx="2">
                  <c:v>0.53300000000000003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8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0"/>
          <c:y val="0.15453249602349639"/>
          <c:w val="0.99108564151544098"/>
          <c:h val="0.306536608746324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'К погибшим'!$C$3</c:f>
              <c:strCache>
                <c:ptCount val="1"/>
                <c:pt idx="0">
                  <c:v>6 месяцев 2019 года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noFill/>
            </a:ln>
          </c:spPr>
          <c:invertIfNegative val="0"/>
          <c:dLbls>
            <c:dLbl>
              <c:idx val="5"/>
              <c:layout>
                <c:manualLayout>
                  <c:x val="3.8204393505253103E-3"/>
                  <c:y val="-1.823985408116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3387438637625167E-17"/>
                  <c:y val="3.6479708162334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ysClr val="windowText" lastClr="00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погибшим'!$B$4:$B$8</c:f>
              <c:strCache>
                <c:ptCount val="5"/>
                <c:pt idx="0">
                  <c:v>организации,
подчиненные
(подведомственные)
комитету
по сельскому
хозяйству
и продовольствию
облисполкома</c:v>
                </c:pt>
                <c:pt idx="1">
                  <c:v>организации,
подчиненные
(подведоственные)
главному
управлению
по образованию
облисполкома</c:v>
                </c:pt>
                <c:pt idx="2">
                  <c:v>организации, 
подчиненные
(подведоственные)
главному
управлению
идеологической
работы, культуры
и по делам молодежи
облисполкома</c:v>
                </c:pt>
                <c:pt idx="3">
                  <c:v>организации,
подчиненные
(подведоственные)
управлению
жилищно-
коммунального
хозяйства,
энергетики
и топлива
облисполкома</c:v>
                </c:pt>
                <c:pt idx="4">
                  <c:v>организации,
подчиненные
ГУ "Объединение
Минскмелиоводхоз"</c:v>
                </c:pt>
              </c:strCache>
            </c:strRef>
          </c:cat>
          <c:val>
            <c:numRef>
              <c:f>'К погибшим'!$C$4:$C$8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'К погибшим'!$D$3</c:f>
              <c:strCache>
                <c:ptCount val="1"/>
                <c:pt idx="0">
                  <c:v>6 месяцев 2020 года</c:v>
                </c:pt>
              </c:strCache>
            </c:strRef>
          </c:tx>
          <c:spPr>
            <a:solidFill>
              <a:srgbClr val="C00000">
                <a:alpha val="90000"/>
              </a:srgb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3.82043935052531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9.1199270405836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34797835084369E-2"/>
                  <c:y val="-1.823985408116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9391913403374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187838268067495E-2"/>
                  <c:y val="-5.4719562243502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82043935052531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64087870105062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3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64087870105062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093919134033747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6.3673989175421844E-3"/>
                  <c:y val="3.6479708162334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ysClr val="windowText" lastClr="00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погибшим'!$B$4:$B$8</c:f>
              <c:strCache>
                <c:ptCount val="5"/>
                <c:pt idx="0">
                  <c:v>организации,
подчиненные
(подведомственные)
комитету
по сельскому
хозяйству
и продовольствию
облисполкома</c:v>
                </c:pt>
                <c:pt idx="1">
                  <c:v>организации,
подчиненные
(подведоственные)
главному
управлению
по образованию
облисполкома</c:v>
                </c:pt>
                <c:pt idx="2">
                  <c:v>организации, 
подчиненные
(подведоственные)
главному
управлению
идеологической
работы, культуры
и по делам молодежи
облисполкома</c:v>
                </c:pt>
                <c:pt idx="3">
                  <c:v>организации,
подчиненные
(подведоственные)
управлению
жилищно-
коммунального
хозяйства,
энергетики
и топлива
облисполкома</c:v>
                </c:pt>
                <c:pt idx="4">
                  <c:v>организации,
подчиненные
ГУ "Объединение
Минскмелиоводхоз"</c:v>
                </c:pt>
              </c:strCache>
            </c:strRef>
          </c:cat>
          <c:val>
            <c:numRef>
              <c:f>'К погибшим'!$D$4:$D$8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gapDepth val="20"/>
        <c:shape val="cylinder"/>
        <c:axId val="82233600"/>
        <c:axId val="82239488"/>
        <c:axId val="0"/>
      </c:bar3DChart>
      <c:catAx>
        <c:axId val="822336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200" b="1"/>
            </a:pPr>
            <a:endParaRPr lang="ru-RU"/>
          </a:p>
        </c:txPr>
        <c:crossAx val="82239488"/>
        <c:crosses val="autoZero"/>
        <c:auto val="1"/>
        <c:lblAlgn val="ctr"/>
        <c:lblOffset val="100"/>
        <c:noMultiLvlLbl val="0"/>
      </c:catAx>
      <c:valAx>
        <c:axId val="82239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223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635936060867786"/>
          <c:y val="0.91308309293858791"/>
          <c:w val="0.60378103149829232"/>
          <c:h val="6.2371528748827822E-2"/>
        </c:manualLayout>
      </c:layout>
      <c:overlay val="0"/>
      <c:txPr>
        <a:bodyPr/>
        <a:lstStyle/>
        <a:p>
          <a:pPr>
            <a:defRPr sz="1600" b="1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03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907212863934625"/>
          <c:y val="0.15792306801020417"/>
          <c:w val="0.45433055940947265"/>
          <c:h val="0.50147216293524133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13"/>
          <c:dPt>
            <c:idx val="0"/>
            <c:bubble3D val="0"/>
            <c:explosion val="2"/>
            <c:spPr>
              <a:solidFill>
                <a:srgbClr val="00B0F0">
                  <a:alpha val="95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solidFill>
                <a:srgbClr val="C00000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bubble3D val="0"/>
            <c:spPr>
              <a:solidFill>
                <a:srgbClr val="007434">
                  <a:alpha val="93725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bubble3D val="0"/>
            <c:spPr>
              <a:solidFill>
                <a:srgbClr val="7030A0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bubble3D val="0"/>
            <c:spPr>
              <a:solidFill>
                <a:schemeClr val="accent6">
                  <a:lumMod val="75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bubble3D val="0"/>
            <c:spPr>
              <a:solidFill>
                <a:srgbClr val="FF6699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bubble3D val="0"/>
            <c:spPr>
              <a:solidFill>
                <a:schemeClr val="accent6">
                  <a:lumMod val="75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bubble3D val="0"/>
            <c:spPr>
              <a:solidFill>
                <a:schemeClr val="accent5"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bubble3D val="0"/>
            <c:spPr>
              <a:solidFill>
                <a:schemeClr val="accent6"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bubble3D val="0"/>
            <c:spPr>
              <a:solidFill>
                <a:srgbClr val="FF6699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bubble3D val="0"/>
            <c:spPr>
              <a:solidFill>
                <a:srgbClr val="FF9999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bubble3D val="0"/>
            <c:spPr>
              <a:solidFill>
                <a:schemeClr val="accent1"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2"/>
            <c:bubble3D val="0"/>
            <c:spPr>
              <a:solidFill>
                <a:srgbClr val="FF9999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3"/>
            <c:bubble3D val="0"/>
            <c:spPr>
              <a:solidFill>
                <a:schemeClr val="accent6">
                  <a:lumMod val="40000"/>
                  <a:lumOff val="60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5"/>
            <c:bubble3D val="0"/>
            <c:spPr>
              <a:solidFill>
                <a:srgbClr val="FF6699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9.860034828188341E-2"/>
                  <c:y val="3.86928505854817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524737765137129"/>
                  <c:y val="1.85290975080687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104688956268939E-2"/>
                  <c:y val="-0.125230560929219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79807617145473E-2"/>
                  <c:y val="-7.816528967818335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5844498723391316E-3"/>
                  <c:y val="-1.2629147903684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608911199275588E-2"/>
                  <c:y val="5.70996792839752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967531873131206E-2"/>
                  <c:y val="6.25449976809585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4570002955306155E-2"/>
                  <c:y val="5.51592064783301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8411564281295346E-2"/>
                  <c:y val="1.64663558928483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2514600975400439"/>
                  <c:y val="-3.51800183141832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473005663888558E-2"/>
                  <c:y val="-2.78643646828430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1978244047119933E-2"/>
                  <c:y val="4.03797488477897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7.8601195966488027E-2"/>
                  <c:y val="1.8354286771368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1293114807512164"/>
                  <c:y val="5.506329388334963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7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'к вине'!$E$4:$E$8</c:f>
              <c:strCache>
                <c:ptCount val="5"/>
                <c:pt idx="0">
                  <c:v>Вина самого потерпевшего</c:v>
                </c:pt>
                <c:pt idx="1">
                  <c:v>Вина нанимателя </c:v>
                </c:pt>
                <c:pt idx="2">
                  <c:v>Вина нанимателя и потерпевшего </c:v>
                </c:pt>
                <c:pt idx="3">
                  <c:v>Вина нанимателя и должностного лица учреждения образования, учащийся которого получил травму при прохождении производственной практики</c:v>
                </c:pt>
                <c:pt idx="4">
                  <c:v>Вина нанимателя и руководителя другой организации, на территории которой выполнялись работы в интересах нанимателя</c:v>
                </c:pt>
              </c:strCache>
            </c:strRef>
          </c:cat>
          <c:val>
            <c:numRef>
              <c:f>'к вине'!$F$4:$F$8</c:f>
              <c:numCache>
                <c:formatCode>0.0</c:formatCode>
                <c:ptCount val="5"/>
                <c:pt idx="0">
                  <c:v>48.5</c:v>
                </c:pt>
                <c:pt idx="1">
                  <c:v>30.3</c:v>
                </c:pt>
                <c:pt idx="2">
                  <c:v>15.2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62337201469747816"/>
          <c:w val="0.97856234130215014"/>
          <c:h val="0.36403516868518054"/>
        </c:manualLayout>
      </c:layout>
      <c:overlay val="0"/>
      <c:txPr>
        <a:bodyPr/>
        <a:lstStyle/>
        <a:p>
          <a:pPr rtl="0">
            <a:defRPr sz="1300" b="1" spc="0" baseline="0">
              <a:latin typeface="+mn-lt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200869422571946E-2"/>
          <c:y val="0.1072827266823445"/>
          <c:w val="0.9489789436144529"/>
          <c:h val="0.49437615353852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'к прил.20'!$C$5</c:f>
              <c:strCache>
                <c:ptCount val="1"/>
                <c:pt idx="0">
                  <c:v>самоубийства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dLbl>
              <c:idx val="0"/>
              <c:layout>
                <c:manualLayout>
                  <c:x val="9.7511564720099142E-3"/>
                  <c:y val="-4.1841218315677112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923</a:t>
                    </a:r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749245054045662E-3"/>
                  <c:y val="-9.2233456890312114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80</a:t>
                    </a:r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прил.20'!$D$5:$E$5</c:f>
              <c:numCache>
                <c:formatCode>0</c:formatCode>
                <c:ptCount val="2"/>
                <c:pt idx="0">
                  <c:v>923</c:v>
                </c:pt>
                <c:pt idx="1">
                  <c:v>808</c:v>
                </c:pt>
              </c:numCache>
            </c:numRef>
          </c:val>
        </c:ser>
        <c:ser>
          <c:idx val="1"/>
          <c:order val="1"/>
          <c:tx>
            <c:strRef>
              <c:f>'к прил.20'!$C$6</c:f>
              <c:strCache>
                <c:ptCount val="1"/>
                <c:pt idx="0">
                  <c:v>случайные отравления алкоголем</c:v>
                </c:pt>
              </c:strCache>
            </c:strRef>
          </c:tx>
          <c:spPr>
            <a:solidFill>
              <a:srgbClr val="00FF99"/>
            </a:solidFill>
          </c:spPr>
          <c:invertIfNegative val="0"/>
          <c:dLbls>
            <c:dLbl>
              <c:idx val="0"/>
              <c:layout>
                <c:manualLayout>
                  <c:x val="8.4478003299440947E-3"/>
                  <c:y val="-1.6736341104994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07148959752465E-3"/>
                  <c:y val="-1.509105930003874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906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прил.20'!$D$6:$E$6</c:f>
              <c:numCache>
                <c:formatCode>0</c:formatCode>
                <c:ptCount val="2"/>
                <c:pt idx="0">
                  <c:v>779</c:v>
                </c:pt>
                <c:pt idx="1">
                  <c:v>906</c:v>
                </c:pt>
              </c:numCache>
            </c:numRef>
          </c:val>
        </c:ser>
        <c:ser>
          <c:idx val="2"/>
          <c:order val="2"/>
          <c:tx>
            <c:strRef>
              <c:f>'к прил.20'!$C$7</c:f>
              <c:strCache>
                <c:ptCount val="1"/>
                <c:pt idx="0">
                  <c:v>дорожно-транспортные происшествия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9.5628415300547161E-3"/>
                  <c:y val="-2.0920502092050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561246193199453E-3"/>
                  <c:y val="-4.1841218315677112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235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прил.20'!$D$7:$E$7</c:f>
              <c:numCache>
                <c:formatCode>0</c:formatCode>
                <c:ptCount val="2"/>
                <c:pt idx="0">
                  <c:v>200</c:v>
                </c:pt>
                <c:pt idx="1">
                  <c:v>235</c:v>
                </c:pt>
              </c:numCache>
            </c:numRef>
          </c:val>
        </c:ser>
        <c:ser>
          <c:idx val="3"/>
          <c:order val="3"/>
          <c:tx>
            <c:strRef>
              <c:f>'к прил.20'!$C$8</c:f>
              <c:strCache>
                <c:ptCount val="1"/>
                <c:pt idx="0">
                  <c:v>несчастные случаи на производстве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52768477254125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53</a:t>
                    </a:r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96721311475410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solidFill>
                          <a:srgbClr val="FF0000"/>
                        </a:solidFill>
                      </a:rPr>
                      <a:t>72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прил.20'!$D$8:$E$8</c:f>
              <c:numCache>
                <c:formatCode>0</c:formatCode>
                <c:ptCount val="2"/>
                <c:pt idx="0">
                  <c:v>53</c:v>
                </c:pt>
                <c:pt idx="1">
                  <c:v>72</c:v>
                </c:pt>
              </c:numCache>
            </c:numRef>
          </c:val>
        </c:ser>
        <c:ser>
          <c:idx val="4"/>
          <c:order val="4"/>
          <c:tx>
            <c:strRef>
              <c:f>'к прил.20'!$C$9</c:f>
              <c:strCache>
                <c:ptCount val="1"/>
                <c:pt idx="0">
                  <c:v>пожары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9.5628415300547161E-3"/>
                  <c:y val="-4.1841004184100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527684772541258E-3"/>
                  <c:y val="-2.0919878051455267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345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прил.20'!$D$9:$E$9</c:f>
              <c:numCache>
                <c:formatCode>0</c:formatCode>
                <c:ptCount val="2"/>
                <c:pt idx="0">
                  <c:v>255</c:v>
                </c:pt>
                <c:pt idx="1">
                  <c:v>345</c:v>
                </c:pt>
              </c:numCache>
            </c:numRef>
          </c:val>
        </c:ser>
        <c:ser>
          <c:idx val="5"/>
          <c:order val="5"/>
          <c:tx>
            <c:strRef>
              <c:f>'к прил.20'!$C$10</c:f>
              <c:strCache>
                <c:ptCount val="1"/>
                <c:pt idx="0">
                  <c:v>случайные утопления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8.1967213114754103E-3"/>
                  <c:y val="-2.0920502092050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9672131147541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прил.20'!$D$10:$E$10</c:f>
              <c:numCache>
                <c:formatCode>0</c:formatCode>
                <c:ptCount val="2"/>
                <c:pt idx="0">
                  <c:v>203</c:v>
                </c:pt>
                <c:pt idx="1">
                  <c:v>187</c:v>
                </c:pt>
              </c:numCache>
            </c:numRef>
          </c:val>
        </c:ser>
        <c:ser>
          <c:idx val="7"/>
          <c:order val="6"/>
          <c:tx>
            <c:strRef>
              <c:f>'к прил.20'!$C$11</c:f>
              <c:strCache>
                <c:ptCount val="1"/>
                <c:pt idx="0">
                  <c:v>убийства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19672131147541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306010928962232E-3"/>
                  <c:y val="-2.0920502092050207E-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C00000"/>
                        </a:solidFill>
                      </a:rPr>
                      <a:t>454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прил.20'!$D$4:$E$4</c:f>
              <c:strCache>
                <c:ptCount val="2"/>
                <c:pt idx="0">
                  <c:v>6 месяцев 2019 года</c:v>
                </c:pt>
                <c:pt idx="1">
                  <c:v>6 месяцев 2020 года                                   (оперативные данные) </c:v>
                </c:pt>
              </c:strCache>
            </c:strRef>
          </c:cat>
          <c:val>
            <c:numRef>
              <c:f>'к прил.20'!$D$11:$E$11</c:f>
              <c:numCache>
                <c:formatCode>0</c:formatCode>
                <c:ptCount val="2"/>
                <c:pt idx="0">
                  <c:v>347</c:v>
                </c:pt>
                <c:pt idx="1">
                  <c:v>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005376"/>
        <c:axId val="100006912"/>
        <c:axId val="0"/>
      </c:bar3DChart>
      <c:catAx>
        <c:axId val="10000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b" anchorCtr="1"/>
          <a:lstStyle/>
          <a:p>
            <a:pPr>
              <a:defRPr sz="1500" b="1"/>
            </a:pPr>
            <a:endParaRPr lang="ru-RU"/>
          </a:p>
        </c:txPr>
        <c:crossAx val="100006912"/>
        <c:crosses val="autoZero"/>
        <c:auto val="1"/>
        <c:lblAlgn val="ctr"/>
        <c:lblOffset val="1"/>
        <c:noMultiLvlLbl val="0"/>
      </c:catAx>
      <c:valAx>
        <c:axId val="1000069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00005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125218065007213"/>
          <c:y val="0.75093866799115905"/>
          <c:w val="0.74169321914590225"/>
          <c:h val="0.22531043764605654"/>
        </c:manualLayout>
      </c:layout>
      <c:overlay val="0"/>
      <c:spPr>
        <a:ln>
          <a:noFill/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chart" Target="../charts/chart3.xm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0.04377</cdr:x>
      <cdr:y>0.01244</cdr:y>
    </cdr:from>
    <cdr:to>
      <cdr:x>0.95219</cdr:x>
      <cdr:y>0.10886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5537" y="59121"/>
          <a:ext cx="8208912" cy="458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700"/>
            </a:lnSpc>
          </a:pPr>
          <a:r>
            <a:rPr lang="ru-RU" sz="16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Распределение погибших</a:t>
          </a:r>
          <a:r>
            <a:rPr lang="ru-RU" sz="1600" b="1" baseline="0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 на территории Минской области (</a:t>
          </a:r>
          <a:r>
            <a:rPr lang="ru-RU" sz="16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человек)</a:t>
          </a:r>
        </a:p>
      </cdr:txBody>
    </cdr:sp>
  </cdr:relSizeAnchor>
  <cdr:relSizeAnchor xmlns:cdr="http://schemas.openxmlformats.org/drawingml/2006/chartDrawing">
    <cdr:from>
      <cdr:x>0.90639</cdr:x>
      <cdr:y>0</cdr:y>
    </cdr:from>
    <cdr:to>
      <cdr:x>0.94178</cdr:x>
      <cdr:y>0.05255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97472" y="0"/>
          <a:ext cx="347381" cy="35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5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0.49717</cdr:x>
      <cdr:y>0.12135</cdr:y>
    </cdr:from>
    <cdr:to>
      <cdr:x>0.97851</cdr:x>
      <cdr:y>0.76498</cdr:y>
    </cdr:to>
    <cdr:graphicFrame macro="">
      <cdr:nvGraphicFramePr>
        <cdr:cNvPr id="2" name="Диаграмма 1"/>
        <cdr:cNvGraphicFramePr/>
      </cdr:nvGraphicFramePr>
      <cdr:xfrm>
        <a:off xmlns:a="http://schemas.openxmlformats.org/drawingml/2006/main" x="0" y="0"/>
        <a:ext xmlns:a="http://schemas.openxmlformats.org/drawingml/2006/main" cx="0" cy="0"/>
      </cdr:xfrm>
      <a:graphic xmlns:a="http://schemas.openxmlformats.org/drawingml/2006/main">
        <a:graphicData uri="http://schemas.openxmlformats.org/drawingml/2006/chart">
          <c:chart xmlns:c="http://schemas.openxmlformats.org/drawingml/2006/chart" xmlns:r="http://schemas.openxmlformats.org/officeDocument/2006/relationships" r:id="rId1"/>
        </a:graphicData>
      </a:graphic>
    </cdr:graphicFrame>
  </cdr:relSizeAnchor>
  <cdr:relSizeAnchor xmlns:cdr="http://schemas.openxmlformats.org/drawingml/2006/chartDrawing">
    <cdr:from>
      <cdr:x>0.02282</cdr:x>
      <cdr:y>0.01149</cdr:y>
    </cdr:from>
    <cdr:to>
      <cdr:x>0.96748</cdr:x>
      <cdr:y>0.10345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2115" y="72010"/>
          <a:ext cx="8366837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lnSpc>
              <a:spcPts val="1500"/>
            </a:lnSpc>
          </a:pPr>
          <a:r>
            <a:rPr lang="ru-RU" sz="16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Данные о погибших на </a:t>
          </a:r>
          <a:r>
            <a:rPr lang="ru-RU" sz="1600" b="1" dirty="0" smtClean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производстве</a:t>
          </a:r>
        </a:p>
        <a:p xmlns:a="http://schemas.openxmlformats.org/drawingml/2006/main">
          <a:pPr algn="ctr">
            <a:lnSpc>
              <a:spcPts val="1500"/>
            </a:lnSpc>
          </a:pPr>
          <a:r>
            <a:rPr lang="ru-RU" sz="1600" b="1" dirty="0" smtClean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в </a:t>
          </a:r>
          <a:r>
            <a:rPr lang="ru-RU" sz="16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организациях Минской области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0.00806</cdr:x>
      <cdr:y>0.01149</cdr:y>
    </cdr:from>
    <cdr:to>
      <cdr:x>0.97581</cdr:x>
      <cdr:y>0.13793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968" y="71981"/>
          <a:ext cx="8641032" cy="792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700"/>
            </a:lnSpc>
          </a:pPr>
          <a:r>
            <a:rPr lang="ru-RU" sz="18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Данные о погибших в результате несчастных </a:t>
          </a:r>
          <a:r>
            <a:rPr lang="ru-RU" sz="1800" b="1" dirty="0" smtClean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случаев</a:t>
          </a:r>
        </a:p>
        <a:p xmlns:a="http://schemas.openxmlformats.org/drawingml/2006/main">
          <a:pPr algn="ctr">
            <a:lnSpc>
              <a:spcPts val="1700"/>
            </a:lnSpc>
          </a:pPr>
          <a:r>
            <a:rPr lang="ru-RU" sz="1800" b="1" dirty="0" smtClean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на производстве в </a:t>
          </a:r>
          <a:r>
            <a:rPr lang="ru-RU" sz="18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организациях </a:t>
          </a:r>
          <a:r>
            <a:rPr lang="ru-RU" sz="1800" b="1" dirty="0" smtClean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коммунальной</a:t>
          </a:r>
        </a:p>
        <a:p xmlns:a="http://schemas.openxmlformats.org/drawingml/2006/main">
          <a:pPr algn="ctr">
            <a:lnSpc>
              <a:spcPts val="1700"/>
            </a:lnSpc>
          </a:pPr>
          <a:r>
            <a:rPr lang="ru-RU" sz="1800" b="1" dirty="0" smtClean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формы </a:t>
          </a:r>
          <a:r>
            <a:rPr lang="ru-RU" sz="18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собственности (</a:t>
          </a:r>
          <a:r>
            <a:rPr lang="ru-RU" sz="1600" b="1" dirty="0">
              <a:solidFill>
                <a:schemeClr val="tx2"/>
              </a:solidFill>
              <a:latin typeface="Bookman Old Style" panose="02050604050505020204" pitchFamily="18" charset="0"/>
              <a:cs typeface="Times New Roman" pitchFamily="18" charset="0"/>
            </a:rPr>
            <a:t>человек)</a:t>
          </a: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0.22351</cdr:x>
      <cdr:y>0.05714</cdr:y>
    </cdr:from>
    <cdr:to>
      <cdr:x>0.77132</cdr:x>
      <cdr:y>0.14898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97100" y="355600"/>
          <a:ext cx="53848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0.01315</cdr:x>
      <cdr:y>0</cdr:y>
    </cdr:from>
    <cdr:to>
      <cdr:x>0.97518</cdr:x>
      <cdr:y>0.1697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9777" y="0"/>
          <a:ext cx="876265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>
            <a:lnSpc>
              <a:spcPts val="1700"/>
            </a:lnSpc>
          </a:pPr>
          <a:r>
            <a:rPr lang="ru-RU" sz="14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Times New Roman" pitchFamily="18" charset="0"/>
            </a:rPr>
            <a:t>Распределение  вины  по результатам специального расследования  несчастных случаев  на</a:t>
          </a:r>
          <a:r>
            <a:rPr lang="ru-RU" sz="1400" b="1" baseline="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Times New Roman" pitchFamily="18" charset="0"/>
            </a:rPr>
            <a:t> производстве с </a:t>
          </a:r>
          <a:r>
            <a:rPr lang="ru-RU" sz="14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Times New Roman" pitchFamily="18" charset="0"/>
            </a:rPr>
            <a:t>тяжелыми последствиями, </a:t>
          </a:r>
        </a:p>
        <a:p xmlns:a="http://schemas.openxmlformats.org/drawingml/2006/main">
          <a:pPr algn="ctr">
            <a:lnSpc>
              <a:spcPts val="1700"/>
            </a:lnSpc>
          </a:pPr>
          <a:r>
            <a:rPr lang="ru-RU" sz="14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Times New Roman" pitchFamily="18" charset="0"/>
            </a:rPr>
            <a:t>происшедших  в  январе - июне</a:t>
          </a:r>
          <a:r>
            <a:rPr lang="ru-RU" sz="1400" b="1" baseline="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Times New Roman" pitchFamily="18" charset="0"/>
            </a:rPr>
            <a:t>2020 г. ( проценты )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Bookman Old Style" panose="020506040505050202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0.951</cdr:x>
      <cdr:y>0.00096</cdr:y>
    </cdr:from>
    <cdr:to>
      <cdr:x>0.99643</cdr:x>
      <cdr:y>0.05204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559960" y="9631"/>
          <a:ext cx="313358" cy="51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5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0.01051</cdr:y>
    </cdr:from>
    <cdr:to>
      <cdr:x>1</cdr:x>
      <cdr:y>0.10661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4092"/>
          <a:ext cx="9133171" cy="494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rPr>
            <a:t>Гибель жителей Республики Беларусь от основных внешних причин смерти, человек</a:t>
          </a:r>
        </a:p>
      </cdr:txBody>
    </cdr:sp>
  </cdr:relSizeAnchor>
  <cdr:relSizeAnchor xmlns:cdr="http://schemas.openxmlformats.org/drawingml/2006/chartDrawing">
    <cdr:from>
      <cdr:x>0.82529</cdr:x>
      <cdr:y>0.00333</cdr:y>
    </cdr:from>
    <cdr:to>
      <cdr:x>1</cdr:x>
      <cdr:y>0.06134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039100" y="22753"/>
          <a:ext cx="1701800" cy="396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5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8D31F-0E0F-494A-A862-D55DB298F6AE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0D151-1FBA-43CC-AA40-A02E965BF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7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DA6-31DA-475A-A409-EA5C6B27D693}" type="datetime1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522F-DED8-41E2-9D8B-B29544B82275}" type="datetime1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80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5D78-17CD-4CDA-A90D-099D8DA3672E}" type="datetime1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884F-28A7-47B2-A59E-2F6BD295BB78}" type="datetime1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7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5120-0004-4220-B48E-F94627741FF1}" type="datetime1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73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F200-16C4-4C7D-8A93-94D06F33FBFF}" type="datetime1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6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5126-33E8-47CD-BA4B-0B83937124D3}" type="datetime1">
              <a:rPr lang="ru-RU" smtClean="0"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C073-18B2-4688-B13F-93A455A5F179}" type="datetime1">
              <a:rPr lang="ru-RU" smtClean="0"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3510-74AC-4DB9-B7EB-CB25FE084DC9}" type="datetime1">
              <a:rPr lang="ru-RU" smtClean="0"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1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D5DE-0E37-444F-988C-B4AC0D5E4FD5}" type="datetime1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5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6EC-FD7E-4D3D-89CA-A40B48609EB2}" type="datetime1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70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9477A-8D9B-4331-B87C-A61B0EA745E8}" type="datetime1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52C8-B44E-49C5-A8F0-2079719B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9542"/>
            <a:ext cx="8784976" cy="3528392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О ходе реализации требований 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Директивы Президента Республики Беларусь 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от 11 марта 2004 г. №1 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«О мерах по укреплению общественной безопасности и дисциплины»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в Минской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9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9542"/>
            <a:ext cx="8784976" cy="3528392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О ходе реализации требований 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Директивы Президента Республики Беларусь 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от 11 марта 2004 г. №1 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«О мерах по укреплению общественной безопасности и дисциплины»</a:t>
            </a:r>
            <a:b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6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в Минской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2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>
            <a:normAutofit lnSpcReduction="10000"/>
          </a:bodyPr>
          <a:lstStyle/>
          <a:p>
            <a:fld id="{4C437CEB-9555-4307-BCB2-EE2A14A84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9" y="158235"/>
            <a:ext cx="8659680" cy="631317"/>
          </a:xfrm>
          <a:prstGeom prst="flowChartProcess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Реализованные мероприятия комплекса дополнительных мер</a:t>
            </a:r>
            <a:b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по </a:t>
            </a:r>
            <a: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профилактике производственного </a:t>
            </a:r>
            <a: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травматизма на </a:t>
            </a:r>
            <a: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2020 год</a:t>
            </a:r>
            <a:b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(</a:t>
            </a:r>
            <a: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утвержден </a:t>
            </a:r>
            <a: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Решением Минского облисполкома от 24.10.2019 </a:t>
            </a:r>
            <a: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№ 817)</a:t>
            </a:r>
            <a:b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</a:br>
            <a:endParaRPr lang="ru-RU" altLang="ru-RU" sz="1600" dirty="0" smtClean="0">
              <a:solidFill>
                <a:srgbClr val="1F497D"/>
              </a:solidFill>
              <a:latin typeface="Bookman Old Style" panose="02050604050505020204" pitchFamily="18" charset="0"/>
              <a:ea typeface="Roboto Black" panose="02000000000000000000" pitchFamily="2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" y="1582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84737" y="897564"/>
            <a:ext cx="8779751" cy="45005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Неделя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безопасности в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строительстве (с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24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февраля по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28 февраля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2020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.)</a:t>
            </a:r>
            <a:endParaRPr lang="ru-RU" altLang="ru-RU" sz="2000" b="1" dirty="0">
              <a:solidFill>
                <a:prstClr val="black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184737" y="1563638"/>
            <a:ext cx="8779752" cy="792088"/>
          </a:xfrm>
          <a:prstGeom prst="flowChartAlternateProcess">
            <a:avLst/>
          </a:prstGeom>
          <a:solidFill>
            <a:srgbClr val="FFC000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Областной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месячник безопасности в сельском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хозяйстве при подготовке</a:t>
            </a:r>
          </a:p>
          <a:p>
            <a:pPr algn="ctr" fontAlgn="base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проведении весенне-полевых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работ (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 27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марта по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28 апреля 2020 г.).</a:t>
            </a: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184737" y="2499742"/>
            <a:ext cx="8779751" cy="93610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117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комплексных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обследований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организаций мобильными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группами</a:t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оказанию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практической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 методической помощи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организациям</a:t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обеспечении соблюдения законодательства об охране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труда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4809" y="171449"/>
            <a:ext cx="8659680" cy="36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184737" y="3579862"/>
            <a:ext cx="8779751" cy="1224136"/>
          </a:xfrm>
          <a:prstGeom prst="flowChartAlternateProcess">
            <a:avLst/>
          </a:prstGeom>
          <a:solidFill>
            <a:srgbClr val="92D050"/>
          </a:solidFill>
          <a:ln w="381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внеочередная проверка знаний у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8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руководителей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подведомственных организаций, в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которых произошли несчастные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случаи с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тяжелыми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последствиями по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вине должностных лиц,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потерпевших</a:t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других работников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7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>
            <a:normAutofit lnSpcReduction="10000"/>
          </a:bodyPr>
          <a:lstStyle/>
          <a:p>
            <a:fld id="{4C437CEB-9555-4307-BCB2-EE2A14A84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9" y="158235"/>
            <a:ext cx="8659680" cy="631317"/>
          </a:xfrm>
          <a:prstGeom prst="flowChartProcess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Дополнительные спасательные посты ОСВОД,</a:t>
            </a:r>
          </a:p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созданные в  </a:t>
            </a:r>
            <a:r>
              <a:rPr lang="ru-RU" altLang="ru-RU" sz="1600" b="1" dirty="0" smtClean="0">
                <a:solidFill>
                  <a:srgbClr val="1F497D"/>
                </a:solidFill>
                <a:latin typeface="Bookman Old Style" panose="02050604050505020204" pitchFamily="18" charset="0"/>
                <a:ea typeface="Roboto Black" panose="02000000000000000000" pitchFamily="2" charset="0"/>
                <a:cs typeface="Times New Roman" pitchFamily="18" charset="0"/>
              </a:rPr>
              <a:t>первом полугодии 2020 г.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" y="-132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" y="1582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4809" y="171449"/>
            <a:ext cx="8659680" cy="36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89552"/>
            <a:ext cx="6984776" cy="171018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395536" y="2643758"/>
            <a:ext cx="3744416" cy="1653877"/>
          </a:xfrm>
          <a:prstGeom prst="flowChartAlternateProcess">
            <a:avLst/>
          </a:prstGeom>
          <a:solidFill>
            <a:srgbClr val="92D050"/>
          </a:solidFill>
          <a:ln w="38100">
            <a:solidFill>
              <a:srgbClr val="00B050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Спасательный пост</a:t>
            </a: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«</a:t>
            </a:r>
            <a:r>
              <a:rPr lang="ru-RU" alt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Стародорожский № 2»</a:t>
            </a: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г. Старые Дороги</a:t>
            </a:r>
          </a:p>
          <a:p>
            <a:pPr algn="ctr" fontAlgn="base">
              <a:spcBef>
                <a:spcPts val="300"/>
              </a:spcBef>
              <a:spcAft>
                <a:spcPts val="30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(водоем по ул. Московская) 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4824028" y="2643758"/>
            <a:ext cx="4089573" cy="1653877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CC00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Спасательный пост</a:t>
            </a:r>
          </a:p>
          <a:p>
            <a:pPr algn="ctr" fontAlgn="base"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Столбцовский № </a:t>
            </a:r>
            <a:r>
              <a:rPr lang="ru-RU" alt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2»</a:t>
            </a:r>
          </a:p>
          <a:p>
            <a:pPr algn="ctr" fontAlgn="base"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Столбцы</a:t>
            </a:r>
          </a:p>
          <a:p>
            <a:pPr algn="ctr" fontAlgn="base">
              <a:lnSpc>
                <a:spcPts val="23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(р</a:t>
            </a:r>
            <a:r>
              <a:rPr lang="ru-RU" altLang="ru-RU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Неман)</a:t>
            </a:r>
            <a:endParaRPr lang="ru-RU" altLang="ru-RU" b="1" i="1" dirty="0">
              <a:solidFill>
                <a:prstClr val="black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853361"/>
              </p:ext>
            </p:extLst>
          </p:nvPr>
        </p:nvGraphicFramePr>
        <p:xfrm>
          <a:off x="-1" y="51470"/>
          <a:ext cx="903649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2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07062"/>
              </p:ext>
            </p:extLst>
          </p:nvPr>
        </p:nvGraphicFramePr>
        <p:xfrm>
          <a:off x="107504" y="123477"/>
          <a:ext cx="8928993" cy="4902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0873"/>
                <a:gridCol w="1163020"/>
                <a:gridCol w="1163020"/>
                <a:gridCol w="1163020"/>
                <a:gridCol w="1163020"/>
                <a:gridCol w="1163020"/>
                <a:gridCol w="1163020"/>
              </a:tblGrid>
              <a:tr h="43948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Оперативные 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данные о погибших в результате ДТП, на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пожарах и 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производстве на территории  Минской области</a:t>
                      </a:r>
                      <a:b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в январе-июне 2020 г. в сравнении с январем-июнем 2019 г.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3527" marR="3527" marT="352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0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района,</a:t>
                      </a:r>
                      <a:b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Погибшие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ДТП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пожарах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производстве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г.Жодино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Березинский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Борисовский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Вилейский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Воложинский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Клецкий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Копыльский 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Крупский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Логойский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Любанский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Минский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Молодечненский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Мядельский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Несвижский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Пуховичский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Слуцкий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Смолевичский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Солигорский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Стародорожский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Столбцовский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Узденский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Червенский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76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области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126960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8000"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7" marR="3527" marT="3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6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95804"/>
              </p:ext>
            </p:extLst>
          </p:nvPr>
        </p:nvGraphicFramePr>
        <p:xfrm>
          <a:off x="107504" y="87474"/>
          <a:ext cx="8928992" cy="4698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93216"/>
              </p:ext>
            </p:extLst>
          </p:nvPr>
        </p:nvGraphicFramePr>
        <p:xfrm>
          <a:off x="107504" y="87474"/>
          <a:ext cx="8928992" cy="469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6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73949"/>
              </p:ext>
            </p:extLst>
          </p:nvPr>
        </p:nvGraphicFramePr>
        <p:xfrm>
          <a:off x="35496" y="51470"/>
          <a:ext cx="9108504" cy="509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52C8-B44E-49C5-A8F0-2079719B42AD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57631"/>
              </p:ext>
            </p:extLst>
          </p:nvPr>
        </p:nvGraphicFramePr>
        <p:xfrm>
          <a:off x="10828" y="-2622"/>
          <a:ext cx="9133171" cy="514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813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Words>501</Words>
  <Application>Microsoft Office PowerPoint</Application>
  <PresentationFormat>Экран (16:9)</PresentationFormat>
  <Paragraphs>264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ходе реализации требований  Директивы Президента Республики Беларусь  от 11 марта 2004 г. №1  «О мерах по укреплению общественной безопасности и дисциплины» в Минской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ходе реализации требований  Директивы Президента Республики Беларусь  от 11 марта 2004 г. №1  «О мерах по укреплению общественной безопасности и дисциплины» в Минской области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Зайцева Елена Евгеньевна</dc:creator>
  <cp:lastModifiedBy>Шиманский Иван Иванович</cp:lastModifiedBy>
  <cp:revision>427</cp:revision>
  <cp:lastPrinted>2020-07-06T09:22:11Z</cp:lastPrinted>
  <dcterms:created xsi:type="dcterms:W3CDTF">2017-01-21T05:26:56Z</dcterms:created>
  <dcterms:modified xsi:type="dcterms:W3CDTF">2020-08-17T05:36:41Z</dcterms:modified>
</cp:coreProperties>
</file>